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81" r:id="rId2"/>
    <p:sldId id="283" r:id="rId3"/>
    <p:sldId id="285" r:id="rId4"/>
    <p:sldId id="284" r:id="rId5"/>
    <p:sldId id="286" r:id="rId6"/>
    <p:sldId id="287" r:id="rId7"/>
    <p:sldId id="288" r:id="rId8"/>
    <p:sldId id="289" r:id="rId9"/>
    <p:sldId id="291" r:id="rId10"/>
    <p:sldId id="290" r:id="rId11"/>
    <p:sldId id="292" r:id="rId12"/>
    <p:sldId id="294" r:id="rId13"/>
    <p:sldId id="293" r:id="rId14"/>
    <p:sldId id="296" r:id="rId15"/>
    <p:sldId id="295" r:id="rId16"/>
    <p:sldId id="297" r:id="rId17"/>
    <p:sldId id="299" r:id="rId18"/>
    <p:sldId id="298" r:id="rId19"/>
    <p:sldId id="300" r:id="rId20"/>
    <p:sldId id="302" r:id="rId21"/>
    <p:sldId id="301" r:id="rId22"/>
    <p:sldId id="303" r:id="rId23"/>
    <p:sldId id="305" r:id="rId24"/>
    <p:sldId id="306" r:id="rId25"/>
    <p:sldId id="304" r:id="rId26"/>
    <p:sldId id="308" r:id="rId27"/>
    <p:sldId id="307" r:id="rId28"/>
    <p:sldId id="309" r:id="rId29"/>
    <p:sldId id="310" r:id="rId30"/>
    <p:sldId id="311" r:id="rId31"/>
    <p:sldId id="312" r:id="rId32"/>
    <p:sldId id="315" r:id="rId33"/>
    <p:sldId id="313" r:id="rId34"/>
    <p:sldId id="316" r:id="rId35"/>
    <p:sldId id="317" r:id="rId36"/>
    <p:sldId id="318" r:id="rId37"/>
    <p:sldId id="320" r:id="rId38"/>
    <p:sldId id="319" r:id="rId39"/>
    <p:sldId id="322" r:id="rId40"/>
    <p:sldId id="323" r:id="rId41"/>
    <p:sldId id="321" r:id="rId42"/>
    <p:sldId id="325" r:id="rId43"/>
    <p:sldId id="324" r:id="rId44"/>
    <p:sldId id="326" r:id="rId45"/>
    <p:sldId id="327" r:id="rId46"/>
    <p:sldId id="328" r:id="rId47"/>
    <p:sldId id="329" r:id="rId48"/>
    <p:sldId id="330" r:id="rId49"/>
    <p:sldId id="332" r:id="rId50"/>
    <p:sldId id="331" r:id="rId51"/>
    <p:sldId id="333" r:id="rId52"/>
    <p:sldId id="334" r:id="rId53"/>
    <p:sldId id="336" r:id="rId54"/>
    <p:sldId id="335" r:id="rId55"/>
    <p:sldId id="337" r:id="rId56"/>
    <p:sldId id="338" r:id="rId57"/>
    <p:sldId id="339" r:id="rId58"/>
    <p:sldId id="340" r:id="rId59"/>
    <p:sldId id="341" r:id="rId60"/>
    <p:sldId id="343" r:id="rId61"/>
    <p:sldId id="342" r:id="rId62"/>
    <p:sldId id="344" r:id="rId63"/>
    <p:sldId id="345" r:id="rId64"/>
    <p:sldId id="346" r:id="rId65"/>
  </p:sldIdLst>
  <p:sldSz cx="11880850" cy="7305675"/>
  <p:notesSz cx="6858000" cy="9144000"/>
  <p:defaultTextStyle>
    <a:defPPr>
      <a:defRPr lang="zh-CN"/>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EEDC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1752" y="-642"/>
      </p:cViewPr>
      <p:guideLst>
        <p:guide orient="horz" pos="2301"/>
        <p:guide pos="374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C17CB8-10E4-4356-97B2-ACC889CDF124}" type="datetimeFigureOut">
              <a:rPr lang="zh-CN" altLang="en-US" smtClean="0"/>
              <a:t>2019/3/29 Friday</a:t>
            </a:fld>
            <a:endParaRPr lang="zh-CN" altLang="en-US"/>
          </a:p>
        </p:txBody>
      </p:sp>
      <p:sp>
        <p:nvSpPr>
          <p:cNvPr id="4" name="幻灯片图像占位符 3"/>
          <p:cNvSpPr>
            <a:spLocks noGrp="1" noRot="1" noChangeAspect="1"/>
          </p:cNvSpPr>
          <p:nvPr>
            <p:ph type="sldImg" idx="2"/>
          </p:nvPr>
        </p:nvSpPr>
        <p:spPr>
          <a:xfrm>
            <a:off x="641350" y="685800"/>
            <a:ext cx="55753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0EEFA1-CE48-464F-844A-273100A1C6BB}" type="slidenum">
              <a:rPr lang="zh-CN" altLang="en-US" smtClean="0"/>
              <a:t>‹#›</a:t>
            </a:fld>
            <a:endParaRPr lang="zh-CN" altLang="en-US"/>
          </a:p>
        </p:txBody>
      </p:sp>
    </p:spTree>
    <p:extLst>
      <p:ext uri="{BB962C8B-B14F-4D97-AF65-F5344CB8AC3E}">
        <p14:creationId xmlns:p14="http://schemas.microsoft.com/office/powerpoint/2010/main" val="250231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85107" y="1195629"/>
            <a:ext cx="8910638" cy="2543457"/>
          </a:xfrm>
        </p:spPr>
        <p:txBody>
          <a:bodyPr anchor="b"/>
          <a:lstStyle>
            <a:lvl1pPr algn="ctr">
              <a:defRPr sz="57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485107" y="3837171"/>
            <a:ext cx="8910638" cy="1763847"/>
          </a:xfrm>
        </p:spPr>
        <p:txBody>
          <a:bodyPr/>
          <a:lstStyle>
            <a:lvl1pPr marL="0" indent="0" algn="ctr">
              <a:buNone/>
              <a:defRPr sz="2300"/>
            </a:lvl1pPr>
            <a:lvl2pPr marL="434557" indent="0" algn="ctr">
              <a:buNone/>
              <a:defRPr sz="1900"/>
            </a:lvl2pPr>
            <a:lvl3pPr marL="869114" indent="0" algn="ctr">
              <a:buNone/>
              <a:defRPr sz="1700"/>
            </a:lvl3pPr>
            <a:lvl4pPr marL="1303672" indent="0" algn="ctr">
              <a:buNone/>
              <a:defRPr sz="1500"/>
            </a:lvl4pPr>
            <a:lvl5pPr marL="1738229" indent="0" algn="ctr">
              <a:buNone/>
              <a:defRPr sz="1500"/>
            </a:lvl5pPr>
            <a:lvl6pPr marL="2172786" indent="0" algn="ctr">
              <a:buNone/>
              <a:defRPr sz="1500"/>
            </a:lvl6pPr>
            <a:lvl7pPr marL="2607343" indent="0" algn="ctr">
              <a:buNone/>
              <a:defRPr sz="1500"/>
            </a:lvl7pPr>
            <a:lvl8pPr marL="3041900" indent="0" algn="ctr">
              <a:buNone/>
              <a:defRPr sz="1500"/>
            </a:lvl8pPr>
            <a:lvl9pPr marL="3476457" indent="0" algn="ctr">
              <a:buNone/>
              <a:defRPr sz="15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846424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50930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5" y="388961"/>
            <a:ext cx="2561808" cy="619122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10" y="388961"/>
            <a:ext cx="7536914" cy="619122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024317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5622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0621" y="1821347"/>
            <a:ext cx="10247233" cy="3038958"/>
          </a:xfrm>
        </p:spPr>
        <p:txBody>
          <a:bodyPr anchor="b"/>
          <a:lstStyle>
            <a:lvl1pPr>
              <a:defRPr sz="57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0621" y="4889054"/>
            <a:ext cx="10247233" cy="1598116"/>
          </a:xfrm>
        </p:spPr>
        <p:txBody>
          <a:bodyPr/>
          <a:lstStyle>
            <a:lvl1pPr marL="0" indent="0">
              <a:buNone/>
              <a:defRPr sz="2300">
                <a:solidFill>
                  <a:schemeClr val="tx1">
                    <a:tint val="75000"/>
                  </a:schemeClr>
                </a:solidFill>
              </a:defRPr>
            </a:lvl1pPr>
            <a:lvl2pPr marL="434557" indent="0">
              <a:buNone/>
              <a:defRPr sz="1900">
                <a:solidFill>
                  <a:schemeClr val="tx1">
                    <a:tint val="75000"/>
                  </a:schemeClr>
                </a:solidFill>
              </a:defRPr>
            </a:lvl2pPr>
            <a:lvl3pPr marL="869114" indent="0">
              <a:buNone/>
              <a:defRPr sz="1700">
                <a:solidFill>
                  <a:schemeClr val="tx1">
                    <a:tint val="75000"/>
                  </a:schemeClr>
                </a:solidFill>
              </a:defRPr>
            </a:lvl3pPr>
            <a:lvl4pPr marL="1303672" indent="0">
              <a:buNone/>
              <a:defRPr sz="1500">
                <a:solidFill>
                  <a:schemeClr val="tx1">
                    <a:tint val="75000"/>
                  </a:schemeClr>
                </a:solidFill>
              </a:defRPr>
            </a:lvl4pPr>
            <a:lvl5pPr marL="1738229" indent="0">
              <a:buNone/>
              <a:defRPr sz="1500">
                <a:solidFill>
                  <a:schemeClr val="tx1">
                    <a:tint val="75000"/>
                  </a:schemeClr>
                </a:solidFill>
              </a:defRPr>
            </a:lvl5pPr>
            <a:lvl6pPr marL="2172786" indent="0">
              <a:buNone/>
              <a:defRPr sz="1500">
                <a:solidFill>
                  <a:schemeClr val="tx1">
                    <a:tint val="75000"/>
                  </a:schemeClr>
                </a:solidFill>
              </a:defRPr>
            </a:lvl6pPr>
            <a:lvl7pPr marL="2607343" indent="0">
              <a:buNone/>
              <a:defRPr sz="1500">
                <a:solidFill>
                  <a:schemeClr val="tx1">
                    <a:tint val="75000"/>
                  </a:schemeClr>
                </a:solidFill>
              </a:defRPr>
            </a:lvl7pPr>
            <a:lvl8pPr marL="3041900" indent="0">
              <a:buNone/>
              <a:defRPr sz="1500">
                <a:solidFill>
                  <a:schemeClr val="tx1">
                    <a:tint val="75000"/>
                  </a:schemeClr>
                </a:solidFill>
              </a:defRPr>
            </a:lvl8pPr>
            <a:lvl9pPr marL="3476457" indent="0">
              <a:buNone/>
              <a:defRPr sz="15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301122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16808"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014680" y="1944798"/>
            <a:ext cx="5049362" cy="463538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35129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18356" y="388960"/>
            <a:ext cx="10247233" cy="141209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8358" y="1790906"/>
            <a:ext cx="5026156"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4" name="Content Placeholder 3"/>
          <p:cNvSpPr>
            <a:spLocks noGrp="1"/>
          </p:cNvSpPr>
          <p:nvPr>
            <p:ph sz="half" idx="2"/>
          </p:nvPr>
        </p:nvSpPr>
        <p:spPr>
          <a:xfrm>
            <a:off x="818358" y="2668601"/>
            <a:ext cx="5026156"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14682" y="1790906"/>
            <a:ext cx="5050909" cy="877695"/>
          </a:xfrm>
        </p:spPr>
        <p:txBody>
          <a:bodyPr anchor="b"/>
          <a:lstStyle>
            <a:lvl1pPr marL="0" indent="0">
              <a:buNone/>
              <a:defRPr sz="2300" b="1"/>
            </a:lvl1pPr>
            <a:lvl2pPr marL="434557" indent="0">
              <a:buNone/>
              <a:defRPr sz="1900" b="1"/>
            </a:lvl2pPr>
            <a:lvl3pPr marL="869114" indent="0">
              <a:buNone/>
              <a:defRPr sz="1700" b="1"/>
            </a:lvl3pPr>
            <a:lvl4pPr marL="1303672" indent="0">
              <a:buNone/>
              <a:defRPr sz="1500" b="1"/>
            </a:lvl4pPr>
            <a:lvl5pPr marL="1738229" indent="0">
              <a:buNone/>
              <a:defRPr sz="1500" b="1"/>
            </a:lvl5pPr>
            <a:lvl6pPr marL="2172786" indent="0">
              <a:buNone/>
              <a:defRPr sz="1500" b="1"/>
            </a:lvl6pPr>
            <a:lvl7pPr marL="2607343" indent="0">
              <a:buNone/>
              <a:defRPr sz="1500" b="1"/>
            </a:lvl7pPr>
            <a:lvl8pPr marL="3041900" indent="0">
              <a:buNone/>
              <a:defRPr sz="1500" b="1"/>
            </a:lvl8pPr>
            <a:lvl9pPr marL="3476457" indent="0">
              <a:buNone/>
              <a:defRPr sz="1500" b="1"/>
            </a:lvl9pPr>
          </a:lstStyle>
          <a:p>
            <a:pPr lvl="0"/>
            <a:r>
              <a:rPr lang="zh-CN" altLang="en-US" smtClean="0"/>
              <a:t>编辑母版文本样式</a:t>
            </a:r>
          </a:p>
        </p:txBody>
      </p:sp>
      <p:sp>
        <p:nvSpPr>
          <p:cNvPr id="6" name="Content Placeholder 5"/>
          <p:cNvSpPr>
            <a:spLocks noGrp="1"/>
          </p:cNvSpPr>
          <p:nvPr>
            <p:ph sz="quarter" idx="4"/>
          </p:nvPr>
        </p:nvSpPr>
        <p:spPr>
          <a:xfrm>
            <a:off x="6014682" y="2668601"/>
            <a:ext cx="5050909" cy="392511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74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0C3213-98A9-4E0F-99D5-C6FB5FA393A0}"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370222" y="-490410"/>
            <a:ext cx="1235325" cy="1327705"/>
          </a:xfrm>
          <a:prstGeom prst="rect">
            <a:avLst/>
          </a:prstGeom>
        </p:spPr>
      </p:pic>
      <p:cxnSp>
        <p:nvCxnSpPr>
          <p:cNvPr id="10" name="直接连接符 9"/>
          <p:cNvCxnSpPr>
            <a:stCxn id="6" idx="2"/>
          </p:cNvCxnSpPr>
          <p:nvPr userDrawn="1"/>
        </p:nvCxnSpPr>
        <p:spPr>
          <a:xfrm>
            <a:off x="247440" y="837295"/>
            <a:ext cx="11449755" cy="0"/>
          </a:xfrm>
          <a:prstGeom prst="line">
            <a:avLst/>
          </a:prstGeom>
          <a:ln w="19050">
            <a:solidFill>
              <a:schemeClr val="accent4">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4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矩形 7"/>
          <p:cNvSpPr/>
          <p:nvPr userDrawn="1"/>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0083433" y="-472148"/>
            <a:ext cx="2755726" cy="2337279"/>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67195" y="4465218"/>
            <a:ext cx="6257029" cy="3044592"/>
          </a:xfrm>
          <a:prstGeom prst="rect">
            <a:avLst/>
          </a:prstGeom>
          <a:ln>
            <a:solidFill>
              <a:srgbClr val="DDDDDD"/>
            </a:solidFill>
          </a:ln>
        </p:spPr>
      </p:pic>
    </p:spTree>
    <p:extLst>
      <p:ext uri="{BB962C8B-B14F-4D97-AF65-F5344CB8AC3E}">
        <p14:creationId xmlns:p14="http://schemas.microsoft.com/office/powerpoint/2010/main" val="108820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50910" y="1051884"/>
            <a:ext cx="6014680" cy="5191765"/>
          </a:xfrm>
        </p:spPr>
        <p:txBody>
          <a:bodyPr/>
          <a:lstStyle>
            <a:lvl1pPr>
              <a:defRPr sz="30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42198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87045"/>
            <a:ext cx="3831884" cy="1704658"/>
          </a:xfrm>
        </p:spPr>
        <p:txBody>
          <a:bodyPr anchor="b"/>
          <a:lstStyle>
            <a:lvl1pPr>
              <a:defRPr sz="30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50910" y="1051884"/>
            <a:ext cx="6014680" cy="5191765"/>
          </a:xfrm>
        </p:spPr>
        <p:txBody>
          <a:bodyPr anchor="t"/>
          <a:lstStyle>
            <a:lvl1pPr marL="0" indent="0">
              <a:buNone/>
              <a:defRPr sz="3000"/>
            </a:lvl1pPr>
            <a:lvl2pPr marL="434557" indent="0">
              <a:buNone/>
              <a:defRPr sz="2700"/>
            </a:lvl2pPr>
            <a:lvl3pPr marL="869114" indent="0">
              <a:buNone/>
              <a:defRPr sz="2300"/>
            </a:lvl3pPr>
            <a:lvl4pPr marL="1303672" indent="0">
              <a:buNone/>
              <a:defRPr sz="1900"/>
            </a:lvl4pPr>
            <a:lvl5pPr marL="1738229" indent="0">
              <a:buNone/>
              <a:defRPr sz="1900"/>
            </a:lvl5pPr>
            <a:lvl6pPr marL="2172786" indent="0">
              <a:buNone/>
              <a:defRPr sz="1900"/>
            </a:lvl6pPr>
            <a:lvl7pPr marL="2607343" indent="0">
              <a:buNone/>
              <a:defRPr sz="1900"/>
            </a:lvl7pPr>
            <a:lvl8pPr marL="3041900" indent="0">
              <a:buNone/>
              <a:defRPr sz="1900"/>
            </a:lvl8pPr>
            <a:lvl9pPr marL="3476457" indent="0">
              <a:buNone/>
              <a:defRPr sz="19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8356" y="2191703"/>
            <a:ext cx="3831884" cy="4060400"/>
          </a:xfrm>
        </p:spPr>
        <p:txBody>
          <a:bodyPr/>
          <a:lstStyle>
            <a:lvl1pPr marL="0" indent="0">
              <a:buNone/>
              <a:defRPr sz="1500"/>
            </a:lvl1pPr>
            <a:lvl2pPr marL="434557" indent="0">
              <a:buNone/>
              <a:defRPr sz="1300"/>
            </a:lvl2pPr>
            <a:lvl3pPr marL="869114" indent="0">
              <a:buNone/>
              <a:defRPr sz="1100"/>
            </a:lvl3pPr>
            <a:lvl4pPr marL="1303672" indent="0">
              <a:buNone/>
              <a:defRPr sz="1000"/>
            </a:lvl4pPr>
            <a:lvl5pPr marL="1738229" indent="0">
              <a:buNone/>
              <a:defRPr sz="1000"/>
            </a:lvl5pPr>
            <a:lvl6pPr marL="2172786" indent="0">
              <a:buNone/>
              <a:defRPr sz="1000"/>
            </a:lvl6pPr>
            <a:lvl7pPr marL="2607343" indent="0">
              <a:buNone/>
              <a:defRPr sz="1000"/>
            </a:lvl7pPr>
            <a:lvl8pPr marL="3041900" indent="0">
              <a:buNone/>
              <a:defRPr sz="1000"/>
            </a:lvl8pPr>
            <a:lvl9pPr marL="3476457"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C1EA7DF-616D-4807-B0A1-86BDC4DF6A41}" type="datetimeFigureOut">
              <a:rPr lang="zh-CN" altLang="en-US" smtClean="0"/>
              <a:t>2019/3/29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294356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DCC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809" y="388960"/>
            <a:ext cx="10247233" cy="1412092"/>
          </a:xfrm>
          <a:prstGeom prst="rect">
            <a:avLst/>
          </a:prstGeom>
        </p:spPr>
        <p:txBody>
          <a:bodyPr vert="horz" lIns="115882" tIns="57941" rIns="115882" bIns="57941"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6809" y="1944798"/>
            <a:ext cx="10247233" cy="4635384"/>
          </a:xfrm>
          <a:prstGeom prst="rect">
            <a:avLst/>
          </a:prstGeom>
        </p:spPr>
        <p:txBody>
          <a:bodyPr vert="horz" lIns="115882" tIns="57941" rIns="115882" bIns="57941"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16808" y="6771279"/>
            <a:ext cx="2673192" cy="388960"/>
          </a:xfrm>
          <a:prstGeom prst="rect">
            <a:avLst/>
          </a:prstGeom>
        </p:spPr>
        <p:txBody>
          <a:bodyPr vert="horz" lIns="115882" tIns="57941" rIns="115882" bIns="57941" rtlCol="0" anchor="ctr"/>
          <a:lstStyle>
            <a:lvl1pPr algn="l">
              <a:defRPr sz="1100">
                <a:solidFill>
                  <a:schemeClr val="tx1">
                    <a:tint val="75000"/>
                  </a:schemeClr>
                </a:solidFill>
              </a:defRPr>
            </a:lvl1pPr>
          </a:lstStyle>
          <a:p>
            <a:fld id="{9C1EA7DF-616D-4807-B0A1-86BDC4DF6A41}" type="datetimeFigureOut">
              <a:rPr lang="zh-CN" altLang="en-US" smtClean="0"/>
              <a:t>2019/3/29 Friday</a:t>
            </a:fld>
            <a:endParaRPr lang="zh-CN" altLang="en-US"/>
          </a:p>
        </p:txBody>
      </p:sp>
      <p:sp>
        <p:nvSpPr>
          <p:cNvPr id="5" name="Footer Placeholder 4"/>
          <p:cNvSpPr>
            <a:spLocks noGrp="1"/>
          </p:cNvSpPr>
          <p:nvPr>
            <p:ph type="ftr" sz="quarter" idx="3"/>
          </p:nvPr>
        </p:nvSpPr>
        <p:spPr>
          <a:xfrm>
            <a:off x="3935532" y="6771279"/>
            <a:ext cx="4009787" cy="388960"/>
          </a:xfrm>
          <a:prstGeom prst="rect">
            <a:avLst/>
          </a:prstGeom>
        </p:spPr>
        <p:txBody>
          <a:bodyPr vert="horz" lIns="115882" tIns="57941" rIns="115882" bIns="57941" rtlCol="0" anchor="ctr"/>
          <a:lstStyle>
            <a:lvl1pPr algn="ctr">
              <a:defRPr sz="11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390850" y="6771279"/>
            <a:ext cx="2673192" cy="388960"/>
          </a:xfrm>
          <a:prstGeom prst="rect">
            <a:avLst/>
          </a:prstGeom>
        </p:spPr>
        <p:txBody>
          <a:bodyPr vert="horz" lIns="115882" tIns="57941" rIns="115882" bIns="57941" rtlCol="0" anchor="ctr"/>
          <a:lstStyle>
            <a:lvl1pPr algn="r">
              <a:defRPr sz="1100">
                <a:solidFill>
                  <a:schemeClr val="tx1">
                    <a:tint val="75000"/>
                  </a:schemeClr>
                </a:solidFill>
              </a:defRPr>
            </a:lvl1pPr>
          </a:lstStyle>
          <a:p>
            <a:fld id="{4A0C3213-98A9-4E0F-99D5-C6FB5FA393A0}" type="slidenum">
              <a:rPr lang="zh-CN" altLang="en-US" smtClean="0"/>
              <a:t>‹#›</a:t>
            </a:fld>
            <a:endParaRPr lang="zh-CN" altLang="en-US"/>
          </a:p>
        </p:txBody>
      </p:sp>
    </p:spTree>
    <p:extLst>
      <p:ext uri="{BB962C8B-B14F-4D97-AF65-F5344CB8AC3E}">
        <p14:creationId xmlns:p14="http://schemas.microsoft.com/office/powerpoint/2010/main" val="1491098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869114"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17279" indent="-217279" algn="l" defTabSz="869114" rtl="0" eaLnBrk="1" latinLnBrk="0" hangingPunct="1">
        <a:lnSpc>
          <a:spcPct val="90000"/>
        </a:lnSpc>
        <a:spcBef>
          <a:spcPts val="950"/>
        </a:spcBef>
        <a:buFont typeface="Arial" panose="020B0604020202020204" pitchFamily="34" charset="0"/>
        <a:buChar char="•"/>
        <a:defRPr sz="2700" kern="1200">
          <a:solidFill>
            <a:schemeClr val="tx1"/>
          </a:solidFill>
          <a:latin typeface="+mn-lt"/>
          <a:ea typeface="+mn-ea"/>
          <a:cs typeface="+mn-cs"/>
        </a:defRPr>
      </a:lvl1pPr>
      <a:lvl2pPr marL="651836" indent="-217279" algn="l" defTabSz="869114" rtl="0" eaLnBrk="1" latinLnBrk="0" hangingPunct="1">
        <a:lnSpc>
          <a:spcPct val="90000"/>
        </a:lnSpc>
        <a:spcBef>
          <a:spcPts val="475"/>
        </a:spcBef>
        <a:buFont typeface="Arial" panose="020B0604020202020204" pitchFamily="34" charset="0"/>
        <a:buChar char="•"/>
        <a:defRPr sz="2300" kern="1200">
          <a:solidFill>
            <a:schemeClr val="tx1"/>
          </a:solidFill>
          <a:latin typeface="+mn-lt"/>
          <a:ea typeface="+mn-ea"/>
          <a:cs typeface="+mn-cs"/>
        </a:defRPr>
      </a:lvl2pPr>
      <a:lvl3pPr marL="1086393" indent="-217279" algn="l" defTabSz="869114"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950"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4pPr>
      <a:lvl5pPr marL="1955507"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5pPr>
      <a:lvl6pPr marL="2390064"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24622"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59179"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93736" indent="-217279" algn="l" defTabSz="869114"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9114" rtl="0" eaLnBrk="1" latinLnBrk="0" hangingPunct="1">
        <a:defRPr sz="1700" kern="1200">
          <a:solidFill>
            <a:schemeClr val="tx1"/>
          </a:solidFill>
          <a:latin typeface="+mn-lt"/>
          <a:ea typeface="+mn-ea"/>
          <a:cs typeface="+mn-cs"/>
        </a:defRPr>
      </a:lvl1pPr>
      <a:lvl2pPr marL="434557" algn="l" defTabSz="869114" rtl="0" eaLnBrk="1" latinLnBrk="0" hangingPunct="1">
        <a:defRPr sz="1700" kern="1200">
          <a:solidFill>
            <a:schemeClr val="tx1"/>
          </a:solidFill>
          <a:latin typeface="+mn-lt"/>
          <a:ea typeface="+mn-ea"/>
          <a:cs typeface="+mn-cs"/>
        </a:defRPr>
      </a:lvl2pPr>
      <a:lvl3pPr marL="869114" algn="l" defTabSz="869114" rtl="0" eaLnBrk="1" latinLnBrk="0" hangingPunct="1">
        <a:defRPr sz="1700" kern="1200">
          <a:solidFill>
            <a:schemeClr val="tx1"/>
          </a:solidFill>
          <a:latin typeface="+mn-lt"/>
          <a:ea typeface="+mn-ea"/>
          <a:cs typeface="+mn-cs"/>
        </a:defRPr>
      </a:lvl3pPr>
      <a:lvl4pPr marL="1303672" algn="l" defTabSz="869114" rtl="0" eaLnBrk="1" latinLnBrk="0" hangingPunct="1">
        <a:defRPr sz="1700" kern="1200">
          <a:solidFill>
            <a:schemeClr val="tx1"/>
          </a:solidFill>
          <a:latin typeface="+mn-lt"/>
          <a:ea typeface="+mn-ea"/>
          <a:cs typeface="+mn-cs"/>
        </a:defRPr>
      </a:lvl4pPr>
      <a:lvl5pPr marL="1738229" algn="l" defTabSz="869114" rtl="0" eaLnBrk="1" latinLnBrk="0" hangingPunct="1">
        <a:defRPr sz="1700" kern="1200">
          <a:solidFill>
            <a:schemeClr val="tx1"/>
          </a:solidFill>
          <a:latin typeface="+mn-lt"/>
          <a:ea typeface="+mn-ea"/>
          <a:cs typeface="+mn-cs"/>
        </a:defRPr>
      </a:lvl5pPr>
      <a:lvl6pPr marL="2172786" algn="l" defTabSz="869114" rtl="0" eaLnBrk="1" latinLnBrk="0" hangingPunct="1">
        <a:defRPr sz="1700" kern="1200">
          <a:solidFill>
            <a:schemeClr val="tx1"/>
          </a:solidFill>
          <a:latin typeface="+mn-lt"/>
          <a:ea typeface="+mn-ea"/>
          <a:cs typeface="+mn-cs"/>
        </a:defRPr>
      </a:lvl6pPr>
      <a:lvl7pPr marL="2607343" algn="l" defTabSz="869114" rtl="0" eaLnBrk="1" latinLnBrk="0" hangingPunct="1">
        <a:defRPr sz="1700" kern="1200">
          <a:solidFill>
            <a:schemeClr val="tx1"/>
          </a:solidFill>
          <a:latin typeface="+mn-lt"/>
          <a:ea typeface="+mn-ea"/>
          <a:cs typeface="+mn-cs"/>
        </a:defRPr>
      </a:lvl7pPr>
      <a:lvl8pPr marL="3041900" algn="l" defTabSz="869114" rtl="0" eaLnBrk="1" latinLnBrk="0" hangingPunct="1">
        <a:defRPr sz="1700" kern="1200">
          <a:solidFill>
            <a:schemeClr val="tx1"/>
          </a:solidFill>
          <a:latin typeface="+mn-lt"/>
          <a:ea typeface="+mn-ea"/>
          <a:cs typeface="+mn-cs"/>
        </a:defRPr>
      </a:lvl8pPr>
      <a:lvl9pPr marL="3476457" algn="l" defTabSz="86911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34920;19.2.rtf"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19.2-2.txt" TargetMode="External"/><Relationship Id="rId2" Type="http://schemas.openxmlformats.org/officeDocument/2006/relationships/hyperlink" Target="19.2-1.txt"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19.3.2-2.txt"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19.3.2-3.txt"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19.3.2-4.txt"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19.4.2-1.txt"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19.4.2-4.txt"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hyperlink" Target="19.4.3-1.txt"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hyperlink" Target="19.4.3-3.txt"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19.1.1-4.txt"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1282" y="1330037"/>
            <a:ext cx="9452760"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19</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【综合实例】微信客户端程序</a:t>
            </a:r>
          </a:p>
        </p:txBody>
      </p:sp>
      <p:sp>
        <p:nvSpPr>
          <p:cNvPr id="3" name="TextBox 2"/>
          <p:cNvSpPr txBox="1"/>
          <p:nvPr/>
        </p:nvSpPr>
        <p:spPr>
          <a:xfrm>
            <a:off x="6044540" y="3111333"/>
            <a:ext cx="4275117" cy="646331"/>
          </a:xfrm>
          <a:prstGeom prst="rect">
            <a:avLst/>
          </a:prstGeom>
          <a:noFill/>
        </p:spPr>
        <p:txBody>
          <a:bodyPr wrap="square" rtlCol="0">
            <a:spAutoFit/>
          </a:bodyPr>
          <a:lstStyle/>
          <a:p>
            <a:r>
              <a:rPr lang="en-US" altLang="zh-CN" sz="3600" b="1" dirty="0" smtClean="0"/>
              <a:t>——</a:t>
            </a:r>
            <a:r>
              <a:rPr lang="zh-CN" altLang="zh-CN" sz="3600" b="1" dirty="0"/>
              <a:t>界面设计与开发</a:t>
            </a:r>
          </a:p>
        </p:txBody>
      </p:sp>
    </p:spTree>
    <p:extLst>
      <p:ext uri="{BB962C8B-B14F-4D97-AF65-F5344CB8AC3E}">
        <p14:creationId xmlns:p14="http://schemas.microsoft.com/office/powerpoint/2010/main" val="48963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39102" cy="461665"/>
          </a:xfrm>
          <a:prstGeom prst="rect">
            <a:avLst/>
          </a:prstGeom>
        </p:spPr>
        <p:txBody>
          <a:bodyPr wrap="none">
            <a:spAutoFit/>
          </a:bodyPr>
          <a:lstStyle/>
          <a:p>
            <a:r>
              <a:rPr lang="zh-CN" altLang="zh-CN" sz="2400" b="1" dirty="0"/>
              <a:t>登录对话框设计</a:t>
            </a:r>
          </a:p>
        </p:txBody>
      </p:sp>
      <p:sp>
        <p:nvSpPr>
          <p:cNvPr id="3" name="TextBox 2"/>
          <p:cNvSpPr txBox="1"/>
          <p:nvPr/>
        </p:nvSpPr>
        <p:spPr>
          <a:xfrm>
            <a:off x="819397" y="1104405"/>
            <a:ext cx="10212780" cy="923330"/>
          </a:xfrm>
          <a:prstGeom prst="rect">
            <a:avLst/>
          </a:prstGeom>
          <a:noFill/>
        </p:spPr>
        <p:txBody>
          <a:bodyPr wrap="square" rtlCol="0">
            <a:spAutoFit/>
          </a:bodyPr>
          <a:lstStyle/>
          <a:p>
            <a:pPr indent="450850"/>
            <a:r>
              <a:rPr lang="zh-CN" altLang="zh-CN" sz="1800" dirty="0"/>
              <a:t>向项目中添加新的</a:t>
            </a:r>
            <a:r>
              <a:rPr lang="en-US" altLang="zh-CN" sz="1800" dirty="0" err="1"/>
              <a:t>Qt</a:t>
            </a:r>
            <a:r>
              <a:rPr lang="zh-CN" altLang="zh-CN" sz="1800" dirty="0"/>
              <a:t>设计师界面类，界面模板选择</a:t>
            </a:r>
            <a:r>
              <a:rPr lang="en-US" altLang="zh-CN" sz="1800" dirty="0"/>
              <a:t>Dialog without Buttons</a:t>
            </a:r>
            <a:r>
              <a:rPr lang="zh-CN" altLang="zh-CN" sz="1800" dirty="0"/>
              <a:t>，类名更改为</a:t>
            </a:r>
            <a:r>
              <a:rPr lang="en-US" altLang="zh-CN" sz="1800" dirty="0" err="1"/>
              <a:t>LoginDialog</a:t>
            </a:r>
            <a:r>
              <a:rPr lang="zh-CN" altLang="zh-CN" sz="1800" dirty="0"/>
              <a:t>，完成后在打开的“</a:t>
            </a:r>
            <a:r>
              <a:rPr lang="en-US" altLang="zh-CN" sz="1800" dirty="0" err="1"/>
              <a:t>logindialog.ui</a:t>
            </a:r>
            <a:r>
              <a:rPr lang="zh-CN" altLang="zh-CN" sz="1800" dirty="0"/>
              <a:t>”中设计微信客户端的登录对话框界面（如图</a:t>
            </a:r>
            <a:r>
              <a:rPr lang="en-US" altLang="zh-CN" sz="1800" dirty="0"/>
              <a:t>19.6</a:t>
            </a:r>
            <a:r>
              <a:rPr lang="zh-CN" altLang="zh-CN" sz="1800" dirty="0"/>
              <a:t>所示），其上各控件的属性设置见表</a:t>
            </a:r>
            <a:r>
              <a:rPr lang="en-US" altLang="zh-CN" sz="1800" dirty="0"/>
              <a:t>19.1</a:t>
            </a:r>
            <a:r>
              <a:rPr lang="zh-CN" altLang="zh-CN" sz="1800" dirty="0" smtClean="0"/>
              <a:t>。</a:t>
            </a:r>
            <a:endParaRPr lang="zh-CN" altLang="zh-CN" sz="1800" dirty="0"/>
          </a:p>
        </p:txBody>
      </p:sp>
      <p:pic>
        <p:nvPicPr>
          <p:cNvPr id="7170" name="Picture 2" descr="19-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8499" y="2157062"/>
            <a:ext cx="2474191" cy="353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61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39102" cy="461665"/>
          </a:xfrm>
          <a:prstGeom prst="rect">
            <a:avLst/>
          </a:prstGeom>
        </p:spPr>
        <p:txBody>
          <a:bodyPr wrap="none">
            <a:spAutoFit/>
          </a:bodyPr>
          <a:lstStyle/>
          <a:p>
            <a:r>
              <a:rPr lang="zh-CN" altLang="zh-CN" sz="2400" b="1" dirty="0"/>
              <a:t>登录对话框设计</a:t>
            </a:r>
          </a:p>
        </p:txBody>
      </p:sp>
      <p:sp>
        <p:nvSpPr>
          <p:cNvPr id="3" name="矩形 2"/>
          <p:cNvSpPr/>
          <p:nvPr/>
        </p:nvSpPr>
        <p:spPr>
          <a:xfrm>
            <a:off x="3475947" y="1065176"/>
            <a:ext cx="4623382" cy="369332"/>
          </a:xfrm>
          <a:prstGeom prst="rect">
            <a:avLst/>
          </a:prstGeom>
        </p:spPr>
        <p:txBody>
          <a:bodyPr wrap="none">
            <a:spAutoFit/>
          </a:bodyPr>
          <a:lstStyle/>
          <a:p>
            <a:r>
              <a:rPr lang="zh-CN" altLang="zh-CN" sz="1800" dirty="0"/>
              <a:t>表</a:t>
            </a:r>
            <a:r>
              <a:rPr lang="en-US" altLang="zh-CN" sz="1800" dirty="0"/>
              <a:t>19.1  </a:t>
            </a:r>
            <a:r>
              <a:rPr lang="zh-CN" altLang="zh-CN" sz="1800" dirty="0"/>
              <a:t>登录对话框界面上各控件的属性设置</a:t>
            </a:r>
          </a:p>
        </p:txBody>
      </p:sp>
      <p:graphicFrame>
        <p:nvGraphicFramePr>
          <p:cNvPr id="4" name="表格 3"/>
          <p:cNvGraphicFramePr>
            <a:graphicFrameLocks noGrp="1"/>
          </p:cNvGraphicFramePr>
          <p:nvPr>
            <p:extLst>
              <p:ext uri="{D42A27DB-BD31-4B8C-83A1-F6EECF244321}">
                <p14:modId xmlns:p14="http://schemas.microsoft.com/office/powerpoint/2010/main" val="1613225095"/>
              </p:ext>
            </p:extLst>
          </p:nvPr>
        </p:nvGraphicFramePr>
        <p:xfrm>
          <a:off x="1623133" y="1616879"/>
          <a:ext cx="9040909" cy="3905147"/>
        </p:xfrm>
        <a:graphic>
          <a:graphicData uri="http://schemas.openxmlformats.org/drawingml/2006/table">
            <a:tbl>
              <a:tblPr firstRow="1" firstCol="1" bandRow="1"/>
              <a:tblGrid>
                <a:gridCol w="1043321"/>
                <a:gridCol w="2464552"/>
                <a:gridCol w="1385067"/>
                <a:gridCol w="4147969"/>
              </a:tblGrid>
              <a:tr h="244072">
                <a:tc>
                  <a:txBody>
                    <a:bodyPr/>
                    <a:lstStyle/>
                    <a:p>
                      <a:pPr indent="266700" algn="ctr">
                        <a:lnSpc>
                          <a:spcPct val="100000"/>
                        </a:lnSpc>
                        <a:spcAft>
                          <a:spcPts val="0"/>
                        </a:spcAft>
                      </a:pPr>
                      <a:r>
                        <a:rPr lang="zh-CN" sz="1400" kern="100">
                          <a:effectLst/>
                          <a:latin typeface="Times New Roman"/>
                          <a:ea typeface="黑体"/>
                        </a:rPr>
                        <a:t>序 </a:t>
                      </a:r>
                      <a:r>
                        <a:rPr lang="en-US" sz="1400" kern="100">
                          <a:effectLst/>
                          <a:latin typeface="Times New Roman"/>
                          <a:ea typeface="黑体"/>
                        </a:rPr>
                        <a:t>   </a:t>
                      </a:r>
                      <a:r>
                        <a:rPr lang="zh-CN" sz="1400" kern="100">
                          <a:effectLst/>
                          <a:latin typeface="Times New Roman"/>
                          <a:ea typeface="黑体"/>
                        </a:rPr>
                        <a:t>号</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ct val="100000"/>
                        </a:lnSpc>
                        <a:spcAft>
                          <a:spcPts val="0"/>
                        </a:spcAft>
                      </a:pPr>
                      <a:r>
                        <a:rPr lang="zh-CN" sz="1400" kern="100">
                          <a:effectLst/>
                          <a:latin typeface="Times New Roman"/>
                          <a:ea typeface="黑体"/>
                        </a:rPr>
                        <a:t>名 </a:t>
                      </a:r>
                      <a:r>
                        <a:rPr lang="en-US" sz="1400" kern="100">
                          <a:effectLst/>
                          <a:latin typeface="Times New Roman"/>
                          <a:ea typeface="黑体"/>
                        </a:rPr>
                        <a:t>   </a:t>
                      </a:r>
                      <a:r>
                        <a:rPr lang="zh-CN" sz="1400" kern="100">
                          <a:effectLst/>
                          <a:latin typeface="Times New Roman"/>
                          <a:ea typeface="黑体"/>
                        </a:rPr>
                        <a:t>称</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ct val="100000"/>
                        </a:lnSpc>
                        <a:spcAft>
                          <a:spcPts val="0"/>
                        </a:spcAft>
                      </a:pPr>
                      <a:r>
                        <a:rPr lang="zh-CN" sz="1400" kern="100">
                          <a:effectLst/>
                          <a:latin typeface="Times New Roman"/>
                          <a:ea typeface="黑体"/>
                        </a:rPr>
                        <a:t>类</a:t>
                      </a:r>
                      <a:r>
                        <a:rPr lang="en-US" sz="1400" kern="100">
                          <a:effectLst/>
                          <a:latin typeface="Times New Roman"/>
                          <a:ea typeface="黑体"/>
                        </a:rPr>
                        <a:t>    </a:t>
                      </a:r>
                      <a:r>
                        <a:rPr lang="zh-CN" sz="1400" kern="100">
                          <a:effectLst/>
                          <a:latin typeface="Times New Roman"/>
                          <a:ea typeface="黑体"/>
                        </a:rPr>
                        <a:t>型</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ct val="100000"/>
                        </a:lnSpc>
                        <a:spcAft>
                          <a:spcPts val="0"/>
                        </a:spcAft>
                      </a:pPr>
                      <a:r>
                        <a:rPr lang="zh-CN" sz="1400" kern="100">
                          <a:effectLst/>
                          <a:latin typeface="Times New Roman"/>
                          <a:ea typeface="黑体"/>
                        </a:rPr>
                        <a:t>属 性 设 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220358">
                <a:tc>
                  <a:txBody>
                    <a:bodyPr/>
                    <a:lstStyle/>
                    <a:p>
                      <a:pPr indent="266700" algn="ctr">
                        <a:lnSpc>
                          <a:spcPct val="100000"/>
                        </a:lnSpc>
                        <a:spcAft>
                          <a:spcPts val="0"/>
                        </a:spcAft>
                      </a:pPr>
                      <a:r>
                        <a:rPr lang="zh-CN" sz="1400" kern="100">
                          <a:effectLst/>
                          <a:latin typeface="Times New Roman"/>
                          <a:ea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geometry: X 0,Y 0,</a:t>
                      </a:r>
                      <a:r>
                        <a:rPr lang="zh-CN" sz="1400" kern="100">
                          <a:effectLst/>
                          <a:latin typeface="Times New Roman"/>
                          <a:ea typeface="宋体"/>
                        </a:rPr>
                        <a:t>宽度</a:t>
                      </a:r>
                      <a:r>
                        <a:rPr lang="en-US" sz="1400" kern="100">
                          <a:effectLst/>
                          <a:latin typeface="Times New Roman"/>
                          <a:ea typeface="宋体"/>
                        </a:rPr>
                        <a:t>280,</a:t>
                      </a:r>
                      <a:r>
                        <a:rPr lang="zh-CN" sz="1400" kern="100">
                          <a:effectLst/>
                          <a:latin typeface="Times New Roman"/>
                          <a:ea typeface="宋体"/>
                        </a:rPr>
                        <a:t>高度</a:t>
                      </a:r>
                      <a:r>
                        <a:rPr lang="en-US" sz="1400" kern="100">
                          <a:effectLst/>
                          <a:latin typeface="Times New Roman"/>
                          <a:ea typeface="宋体"/>
                        </a:rPr>
                        <a:t>400;</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frameShape: AlignLeft, AlignVCenter;</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frameShadow: Sunken;</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text: </a:t>
                      </a:r>
                      <a:r>
                        <a:rPr lang="zh-CN" sz="1400" kern="100">
                          <a:effectLst/>
                          <a:latin typeface="Times New Roman"/>
                          <a:ea typeface="宋体"/>
                        </a:rPr>
                        <a:t>空</a:t>
                      </a:r>
                      <a:r>
                        <a:rPr lang="en-US" sz="1400" kern="100">
                          <a:effectLst/>
                          <a:latin typeface="Times New Roman"/>
                          <a:ea typeface="宋体"/>
                        </a:rPr>
                        <a:t>;</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pixmap: login.jpg</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215">
                <a:tc>
                  <a:txBody>
                    <a:bodyPr/>
                    <a:lstStyle/>
                    <a:p>
                      <a:pPr indent="266700" algn="ctr">
                        <a:lnSpc>
                          <a:spcPct val="100000"/>
                        </a:lnSpc>
                        <a:spcAft>
                          <a:spcPts val="0"/>
                        </a:spcAft>
                      </a:pPr>
                      <a:r>
                        <a:rPr lang="zh-CN" sz="1400" kern="100">
                          <a:effectLst/>
                          <a:latin typeface="Times New Roman"/>
                          <a:ea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usrLineEdit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geometry: X 85,Y 215,</a:t>
                      </a:r>
                      <a:r>
                        <a:rPr lang="zh-CN" sz="1400" kern="100">
                          <a:effectLst/>
                          <a:latin typeface="Times New Roman"/>
                          <a:ea typeface="宋体"/>
                        </a:rPr>
                        <a:t>宽度</a:t>
                      </a:r>
                      <a:r>
                        <a:rPr lang="en-US" sz="1400" kern="100">
                          <a:effectLst/>
                          <a:latin typeface="Times New Roman"/>
                          <a:ea typeface="宋体"/>
                        </a:rPr>
                        <a:t>113,</a:t>
                      </a:r>
                      <a:r>
                        <a:rPr lang="zh-CN" sz="1400" kern="100">
                          <a:effectLst/>
                          <a:latin typeface="Times New Roman"/>
                          <a:ea typeface="宋体"/>
                        </a:rPr>
                        <a:t>高度</a:t>
                      </a:r>
                      <a:r>
                        <a:rPr lang="en-US" sz="1400" kern="100">
                          <a:effectLst/>
                          <a:latin typeface="Times New Roman"/>
                          <a:ea typeface="宋体"/>
                        </a:rPr>
                        <a:t>20;</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215">
                <a:tc>
                  <a:txBody>
                    <a:bodyPr/>
                    <a:lstStyle/>
                    <a:p>
                      <a:pPr indent="266700" algn="ctr">
                        <a:lnSpc>
                          <a:spcPct val="100000"/>
                        </a:lnSpc>
                        <a:spcAft>
                          <a:spcPts val="0"/>
                        </a:spcAft>
                      </a:pPr>
                      <a:r>
                        <a:rPr lang="zh-CN" sz="1400" kern="100">
                          <a:effectLst/>
                          <a:latin typeface="Times New Roman"/>
                          <a:ea typeface="宋体"/>
                        </a:rPr>
                        <a:t>③</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pwdLineEdit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geometry: X 85,Y 235,</a:t>
                      </a:r>
                      <a:r>
                        <a:rPr lang="zh-CN" sz="1400" kern="100">
                          <a:effectLst/>
                          <a:latin typeface="Times New Roman"/>
                          <a:ea typeface="宋体"/>
                        </a:rPr>
                        <a:t>宽度</a:t>
                      </a:r>
                      <a:r>
                        <a:rPr lang="en-US" sz="1400" kern="100">
                          <a:effectLst/>
                          <a:latin typeface="Times New Roman"/>
                          <a:ea typeface="宋体"/>
                        </a:rPr>
                        <a:t>113,</a:t>
                      </a:r>
                      <a:r>
                        <a:rPr lang="zh-CN" sz="1400" kern="100">
                          <a:effectLst/>
                          <a:latin typeface="Times New Roman"/>
                          <a:ea typeface="宋体"/>
                        </a:rPr>
                        <a:t>高度</a:t>
                      </a:r>
                      <a:r>
                        <a:rPr lang="en-US" sz="1400" kern="100">
                          <a:effectLst/>
                          <a:latin typeface="Times New Roman"/>
                          <a:ea typeface="宋体"/>
                        </a:rPr>
                        <a:t>20;</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echoMode: Password;</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6287">
                <a:tc>
                  <a:txBody>
                    <a:bodyPr/>
                    <a:lstStyle/>
                    <a:p>
                      <a:pPr indent="266700" algn="ctr">
                        <a:lnSpc>
                          <a:spcPct val="100000"/>
                        </a:lnSpc>
                        <a:spcAft>
                          <a:spcPts val="0"/>
                        </a:spcAft>
                      </a:pPr>
                      <a:r>
                        <a:rPr lang="zh-CN" sz="1400" kern="100">
                          <a:effectLst/>
                          <a:latin typeface="Times New Roman"/>
                          <a:ea typeface="宋体"/>
                        </a:rPr>
                        <a:t>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loginPushButton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dirty="0">
                          <a:effectLst/>
                          <a:latin typeface="Times New Roman"/>
                          <a:ea typeface="宋体"/>
                        </a:rPr>
                        <a:t>geometry: X 36,Y 258,</a:t>
                      </a:r>
                      <a:r>
                        <a:rPr lang="zh-CN" sz="1400" kern="100" dirty="0">
                          <a:effectLst/>
                          <a:latin typeface="Times New Roman"/>
                          <a:ea typeface="宋体"/>
                        </a:rPr>
                        <a:t>宽度</a:t>
                      </a:r>
                      <a:r>
                        <a:rPr lang="en-US" sz="1400" kern="100" dirty="0">
                          <a:effectLst/>
                          <a:latin typeface="Times New Roman"/>
                          <a:ea typeface="宋体"/>
                        </a:rPr>
                        <a:t>212,</a:t>
                      </a:r>
                      <a:r>
                        <a:rPr lang="zh-CN" sz="1400" kern="100" dirty="0">
                          <a:effectLst/>
                          <a:latin typeface="Times New Roman"/>
                          <a:ea typeface="宋体"/>
                        </a:rPr>
                        <a:t>高度</a:t>
                      </a:r>
                      <a:r>
                        <a:rPr lang="en-US" sz="1400" kern="100" dirty="0">
                          <a:effectLst/>
                          <a:latin typeface="Times New Roman"/>
                          <a:ea typeface="宋体"/>
                        </a:rPr>
                        <a:t>43;</a:t>
                      </a:r>
                      <a:endParaRPr lang="zh-CN" sz="1400" kern="100" dirty="0">
                        <a:effectLst/>
                        <a:latin typeface="Times New Roman"/>
                        <a:ea typeface="宋体"/>
                      </a:endParaRPr>
                    </a:p>
                    <a:p>
                      <a:pPr indent="266700" algn="just">
                        <a:lnSpc>
                          <a:spcPct val="100000"/>
                        </a:lnSpc>
                        <a:spcAft>
                          <a:spcPts val="0"/>
                        </a:spcAft>
                      </a:pPr>
                      <a:r>
                        <a:rPr lang="en-US" sz="1400" kern="100" dirty="0">
                          <a:effectLst/>
                          <a:latin typeface="Times New Roman"/>
                          <a:ea typeface="宋体"/>
                        </a:rPr>
                        <a:t>font: </a:t>
                      </a:r>
                      <a:r>
                        <a:rPr lang="zh-CN" sz="1400" kern="100" dirty="0">
                          <a:effectLst/>
                          <a:latin typeface="Times New Roman"/>
                          <a:ea typeface="宋体"/>
                        </a:rPr>
                        <a:t>微软雅黑</a:t>
                      </a:r>
                      <a:r>
                        <a:rPr lang="en-US" sz="1400" kern="100" dirty="0">
                          <a:effectLst/>
                          <a:latin typeface="Times New Roman"/>
                          <a:ea typeface="宋体"/>
                        </a:rPr>
                        <a:t>,10;</a:t>
                      </a:r>
                      <a:endParaRPr lang="zh-CN" sz="1400" kern="100" dirty="0">
                        <a:effectLst/>
                        <a:latin typeface="Times New Roman"/>
                        <a:ea typeface="宋体"/>
                      </a:endParaRPr>
                    </a:p>
                    <a:p>
                      <a:pPr indent="266700" algn="just">
                        <a:lnSpc>
                          <a:spcPct val="100000"/>
                        </a:lnSpc>
                        <a:spcAft>
                          <a:spcPts val="0"/>
                        </a:spcAft>
                      </a:pPr>
                      <a:r>
                        <a:rPr lang="en-US" sz="1400" kern="100" dirty="0">
                          <a:effectLst/>
                          <a:latin typeface="Times New Roman"/>
                          <a:ea typeface="宋体"/>
                        </a:rPr>
                        <a:t>text: </a:t>
                      </a:r>
                      <a:r>
                        <a:rPr lang="zh-CN" sz="1400" kern="100" dirty="0">
                          <a:effectLst/>
                          <a:latin typeface="Times New Roman"/>
                          <a:ea typeface="宋体"/>
                        </a:rPr>
                        <a:t>登录</a:t>
                      </a:r>
                      <a:r>
                        <a:rPr lang="en-US" sz="1400" kern="100" dirty="0">
                          <a:effectLst/>
                          <a:latin typeface="Times New Roman"/>
                          <a:ea typeface="宋体"/>
                        </a:rPr>
                        <a:t>;</a:t>
                      </a:r>
                      <a:endParaRPr lang="zh-CN" sz="1400" kern="100" dirty="0">
                        <a:effectLst/>
                        <a:latin typeface="Times New Roman"/>
                        <a:ea typeface="宋体"/>
                      </a:endParaRPr>
                    </a:p>
                    <a:p>
                      <a:pPr indent="266700" algn="just">
                        <a:lnSpc>
                          <a:spcPct val="100000"/>
                        </a:lnSpc>
                        <a:spcAft>
                          <a:spcPts val="0"/>
                        </a:spcAft>
                      </a:pPr>
                      <a:r>
                        <a:rPr lang="en-US" sz="1400" kern="100" dirty="0">
                          <a:effectLst/>
                          <a:latin typeface="Times New Roman"/>
                          <a:ea typeface="宋体"/>
                        </a:rPr>
                        <a:t>flat: </a:t>
                      </a:r>
                      <a:r>
                        <a:rPr lang="zh-CN" sz="1400" kern="100" dirty="0">
                          <a:effectLst/>
                          <a:latin typeface="Times New Roman"/>
                          <a:ea typeface="宋体"/>
                        </a:rPr>
                        <a:t>勾选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5809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40220"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53551"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82720"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5756" y="923878"/>
            <a:ext cx="939645" cy="1112796"/>
          </a:xfrm>
          <a:prstGeom prst="rect">
            <a:avLst/>
          </a:prstGeom>
        </p:spPr>
      </p:pic>
      <p:sp>
        <p:nvSpPr>
          <p:cNvPr id="25" name="TextBox 5"/>
          <p:cNvSpPr txBox="1"/>
          <p:nvPr/>
        </p:nvSpPr>
        <p:spPr>
          <a:xfrm>
            <a:off x="5025578" y="3839975"/>
            <a:ext cx="2731883" cy="518595"/>
          </a:xfrm>
          <a:prstGeom prst="rect">
            <a:avLst/>
          </a:prstGeom>
          <a:noFill/>
        </p:spPr>
        <p:txBody>
          <a:bodyPr wrap="square" lIns="86863" tIns="43430" rIns="86863" bIns="43430" rtlCol="0">
            <a:spAutoFit/>
          </a:bodyPr>
          <a:lstStyle/>
          <a:p>
            <a:r>
              <a:rPr lang="zh-CN" altLang="zh-CN" sz="2800" b="1" dirty="0"/>
              <a:t>聊天窗口设计</a:t>
            </a:r>
          </a:p>
        </p:txBody>
      </p:sp>
    </p:spTree>
    <p:extLst>
      <p:ext uri="{BB962C8B-B14F-4D97-AF65-F5344CB8AC3E}">
        <p14:creationId xmlns:p14="http://schemas.microsoft.com/office/powerpoint/2010/main" val="293391714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聊天窗口设计</a:t>
            </a:r>
          </a:p>
        </p:txBody>
      </p:sp>
      <p:sp>
        <p:nvSpPr>
          <p:cNvPr id="3" name="矩形 2"/>
          <p:cNvSpPr/>
          <p:nvPr/>
        </p:nvSpPr>
        <p:spPr>
          <a:xfrm>
            <a:off x="1136845" y="981872"/>
            <a:ext cx="9147186" cy="369332"/>
          </a:xfrm>
          <a:prstGeom prst="rect">
            <a:avLst/>
          </a:prstGeom>
        </p:spPr>
        <p:txBody>
          <a:bodyPr wrap="square">
            <a:spAutoFit/>
          </a:bodyPr>
          <a:lstStyle/>
          <a:p>
            <a:r>
              <a:rPr lang="zh-CN" altLang="zh-CN" sz="1800" dirty="0"/>
              <a:t>微信客户端聊天窗口界面的设计效果如图</a:t>
            </a:r>
            <a:r>
              <a:rPr lang="en-US" altLang="zh-CN" sz="1800" dirty="0"/>
              <a:t>19.7</a:t>
            </a:r>
            <a:r>
              <a:rPr lang="zh-CN" altLang="zh-CN" sz="1800" dirty="0"/>
              <a:t>所示，该界面上各控件的</a:t>
            </a:r>
            <a:r>
              <a:rPr lang="zh-CN" altLang="zh-CN" sz="1800" dirty="0">
                <a:hlinkClick r:id="rId2" action="ppaction://hlinkfile"/>
              </a:rPr>
              <a:t>属性设置见表</a:t>
            </a:r>
            <a:r>
              <a:rPr lang="en-US" altLang="zh-CN" sz="1800" dirty="0">
                <a:hlinkClick r:id="rId2" action="ppaction://hlinkfile"/>
              </a:rPr>
              <a:t>19.2</a:t>
            </a:r>
            <a:r>
              <a:rPr lang="zh-CN" altLang="zh-CN" sz="1800" dirty="0">
                <a:hlinkClick r:id="rId2" action="ppaction://hlinkfile"/>
              </a:rPr>
              <a:t>。</a:t>
            </a:r>
            <a:endParaRPr lang="zh-CN" altLang="zh-CN" sz="1800" dirty="0"/>
          </a:p>
        </p:txBody>
      </p:sp>
      <p:pic>
        <p:nvPicPr>
          <p:cNvPr id="10242" name="Picture 2" descr="1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8435" y="1480601"/>
            <a:ext cx="6978073" cy="467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411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40220"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53551"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82720"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5756" y="923878"/>
            <a:ext cx="939645" cy="1112796"/>
          </a:xfrm>
          <a:prstGeom prst="rect">
            <a:avLst/>
          </a:prstGeom>
        </p:spPr>
      </p:pic>
      <p:sp>
        <p:nvSpPr>
          <p:cNvPr id="25" name="TextBox 5"/>
          <p:cNvSpPr txBox="1"/>
          <p:nvPr/>
        </p:nvSpPr>
        <p:spPr>
          <a:xfrm>
            <a:off x="4055682" y="3792800"/>
            <a:ext cx="4878443" cy="518595"/>
          </a:xfrm>
          <a:prstGeom prst="rect">
            <a:avLst/>
          </a:prstGeom>
          <a:noFill/>
        </p:spPr>
        <p:txBody>
          <a:bodyPr wrap="square" lIns="86863" tIns="43430" rIns="86863" bIns="43430" rtlCol="0">
            <a:spAutoFit/>
          </a:bodyPr>
          <a:lstStyle/>
          <a:p>
            <a:r>
              <a:rPr lang="zh-CN" altLang="zh-CN" sz="2800" b="1" dirty="0"/>
              <a:t>文件传输服务器界面设计</a:t>
            </a:r>
          </a:p>
        </p:txBody>
      </p:sp>
    </p:spTree>
    <p:extLst>
      <p:ext uri="{BB962C8B-B14F-4D97-AF65-F5344CB8AC3E}">
        <p14:creationId xmlns:p14="http://schemas.microsoft.com/office/powerpoint/2010/main" val="421604876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570208" cy="461665"/>
          </a:xfrm>
          <a:prstGeom prst="rect">
            <a:avLst/>
          </a:prstGeom>
        </p:spPr>
        <p:txBody>
          <a:bodyPr wrap="none">
            <a:spAutoFit/>
          </a:bodyPr>
          <a:lstStyle/>
          <a:p>
            <a:r>
              <a:rPr lang="zh-CN" altLang="zh-CN" sz="2400" b="1" dirty="0"/>
              <a:t>文件传输服务器界面设计</a:t>
            </a:r>
          </a:p>
        </p:txBody>
      </p:sp>
      <p:sp>
        <p:nvSpPr>
          <p:cNvPr id="3" name="矩形 2"/>
          <p:cNvSpPr/>
          <p:nvPr/>
        </p:nvSpPr>
        <p:spPr>
          <a:xfrm>
            <a:off x="951408" y="898392"/>
            <a:ext cx="10211397" cy="923330"/>
          </a:xfrm>
          <a:prstGeom prst="rect">
            <a:avLst/>
          </a:prstGeom>
        </p:spPr>
        <p:txBody>
          <a:bodyPr wrap="square">
            <a:spAutoFit/>
          </a:bodyPr>
          <a:lstStyle/>
          <a:p>
            <a:pPr indent="355600"/>
            <a:r>
              <a:rPr lang="zh-CN" altLang="zh-CN" sz="1800" dirty="0"/>
              <a:t>向项目中添加新的</a:t>
            </a:r>
            <a:r>
              <a:rPr lang="en-US" altLang="zh-CN" sz="1800" dirty="0" err="1"/>
              <a:t>Qt</a:t>
            </a:r>
            <a:r>
              <a:rPr lang="zh-CN" altLang="zh-CN" sz="1800" dirty="0"/>
              <a:t>设计师界面类，界面模板选择</a:t>
            </a:r>
            <a:r>
              <a:rPr lang="en-US" altLang="zh-CN" sz="1800" dirty="0"/>
              <a:t>Dialog without Buttons</a:t>
            </a:r>
            <a:r>
              <a:rPr lang="zh-CN" altLang="zh-CN" sz="1800" dirty="0"/>
              <a:t>，类名更改为</a:t>
            </a:r>
            <a:r>
              <a:rPr lang="en-US" altLang="zh-CN" sz="1800" dirty="0" err="1"/>
              <a:t>FileSrvDlg</a:t>
            </a:r>
            <a:r>
              <a:rPr lang="zh-CN" altLang="zh-CN" sz="1800" dirty="0"/>
              <a:t>，完成后在打开的“</a:t>
            </a:r>
            <a:r>
              <a:rPr lang="en-US" altLang="zh-CN" sz="1800" dirty="0" err="1"/>
              <a:t>filesrvdlg.ui</a:t>
            </a:r>
            <a:r>
              <a:rPr lang="zh-CN" altLang="zh-CN" sz="1800" dirty="0"/>
              <a:t>”中，设计文件传输服务器界面（如图</a:t>
            </a:r>
            <a:r>
              <a:rPr lang="en-US" altLang="zh-CN" sz="1800" dirty="0"/>
              <a:t>19.8</a:t>
            </a:r>
            <a:r>
              <a:rPr lang="zh-CN" altLang="zh-CN" sz="1800" dirty="0"/>
              <a:t>所示），其上各控件的属性设置见表</a:t>
            </a:r>
            <a:r>
              <a:rPr lang="en-US" altLang="zh-CN" sz="1800" dirty="0"/>
              <a:t>19.3</a:t>
            </a:r>
            <a:r>
              <a:rPr lang="zh-CN" altLang="zh-CN" sz="1800" dirty="0"/>
              <a:t>。</a:t>
            </a:r>
          </a:p>
        </p:txBody>
      </p:sp>
      <p:pic>
        <p:nvPicPr>
          <p:cNvPr id="11266" name="Picture 2" descr="1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1949" y="2051544"/>
            <a:ext cx="5750976" cy="274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6832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570208" cy="461665"/>
          </a:xfrm>
          <a:prstGeom prst="rect">
            <a:avLst/>
          </a:prstGeom>
        </p:spPr>
        <p:txBody>
          <a:bodyPr wrap="none">
            <a:spAutoFit/>
          </a:bodyPr>
          <a:lstStyle/>
          <a:p>
            <a:r>
              <a:rPr lang="zh-CN" altLang="zh-CN" sz="2400" b="1" dirty="0"/>
              <a:t>文件传输服务器界面设计</a:t>
            </a:r>
          </a:p>
        </p:txBody>
      </p:sp>
      <p:sp>
        <p:nvSpPr>
          <p:cNvPr id="3" name="矩形 2"/>
          <p:cNvSpPr/>
          <p:nvPr/>
        </p:nvSpPr>
        <p:spPr>
          <a:xfrm>
            <a:off x="3970173" y="833009"/>
            <a:ext cx="4161717" cy="369332"/>
          </a:xfrm>
          <a:prstGeom prst="rect">
            <a:avLst/>
          </a:prstGeom>
        </p:spPr>
        <p:txBody>
          <a:bodyPr wrap="none">
            <a:spAutoFit/>
          </a:bodyPr>
          <a:lstStyle/>
          <a:p>
            <a:r>
              <a:rPr lang="zh-CN" altLang="zh-CN" sz="1800" dirty="0"/>
              <a:t>表</a:t>
            </a:r>
            <a:r>
              <a:rPr lang="en-US" altLang="zh-CN" sz="1800" dirty="0"/>
              <a:t>19.3  </a:t>
            </a:r>
            <a:r>
              <a:rPr lang="zh-CN" altLang="zh-CN" sz="1800" dirty="0"/>
              <a:t>服务器界面上各控件的属性设置</a:t>
            </a:r>
          </a:p>
        </p:txBody>
      </p:sp>
      <p:graphicFrame>
        <p:nvGraphicFramePr>
          <p:cNvPr id="4" name="表格 3"/>
          <p:cNvGraphicFramePr>
            <a:graphicFrameLocks noGrp="1"/>
          </p:cNvGraphicFramePr>
          <p:nvPr>
            <p:extLst>
              <p:ext uri="{D42A27DB-BD31-4B8C-83A1-F6EECF244321}">
                <p14:modId xmlns:p14="http://schemas.microsoft.com/office/powerpoint/2010/main" val="1815043831"/>
              </p:ext>
            </p:extLst>
          </p:nvPr>
        </p:nvGraphicFramePr>
        <p:xfrm>
          <a:off x="1740288" y="1202341"/>
          <a:ext cx="8621485" cy="5973380"/>
        </p:xfrm>
        <a:graphic>
          <a:graphicData uri="http://schemas.openxmlformats.org/drawingml/2006/table">
            <a:tbl>
              <a:tblPr firstRow="1" firstCol="1" bandRow="1"/>
              <a:tblGrid>
                <a:gridCol w="970535"/>
                <a:gridCol w="1915168"/>
                <a:gridCol w="1668431"/>
                <a:gridCol w="4067351"/>
              </a:tblGrid>
              <a:tr h="319690">
                <a:tc>
                  <a:txBody>
                    <a:bodyPr/>
                    <a:lstStyle/>
                    <a:p>
                      <a:pPr indent="266700" algn="ctr">
                        <a:lnSpc>
                          <a:spcPct val="100000"/>
                        </a:lnSpc>
                        <a:spcAft>
                          <a:spcPts val="0"/>
                        </a:spcAft>
                      </a:pPr>
                      <a:r>
                        <a:rPr lang="zh-CN" sz="1400" kern="100" dirty="0">
                          <a:effectLst/>
                          <a:latin typeface="Times New Roman"/>
                          <a:ea typeface="黑体"/>
                        </a:rPr>
                        <a:t>序 </a:t>
                      </a:r>
                      <a:r>
                        <a:rPr lang="en-US" sz="1400" kern="100" dirty="0">
                          <a:effectLst/>
                          <a:latin typeface="Times New Roman"/>
                          <a:ea typeface="黑体"/>
                        </a:rPr>
                        <a:t>   </a:t>
                      </a:r>
                      <a:r>
                        <a:rPr lang="zh-CN" sz="1400" kern="100" dirty="0">
                          <a:effectLst/>
                          <a:latin typeface="Times New Roman"/>
                          <a:ea typeface="黑体"/>
                        </a:rPr>
                        <a:t>号</a:t>
                      </a:r>
                      <a:endParaRPr lang="zh-CN" sz="1400" kern="100" dirty="0">
                        <a:effectLst/>
                        <a:latin typeface="Times New Roman"/>
                        <a:ea typeface="宋体"/>
                      </a:endParaRPr>
                    </a:p>
                  </a:txBody>
                  <a:tcPr marL="61654" marR="6165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ct val="100000"/>
                        </a:lnSpc>
                        <a:spcAft>
                          <a:spcPts val="0"/>
                        </a:spcAft>
                      </a:pPr>
                      <a:r>
                        <a:rPr lang="zh-CN" sz="1400" kern="100">
                          <a:effectLst/>
                          <a:latin typeface="Times New Roman"/>
                          <a:ea typeface="黑体"/>
                        </a:rPr>
                        <a:t>名 </a:t>
                      </a:r>
                      <a:r>
                        <a:rPr lang="en-US" sz="1400" kern="100">
                          <a:effectLst/>
                          <a:latin typeface="Times New Roman"/>
                          <a:ea typeface="黑体"/>
                        </a:rPr>
                        <a:t>   </a:t>
                      </a:r>
                      <a:r>
                        <a:rPr lang="zh-CN" sz="1400" kern="100">
                          <a:effectLst/>
                          <a:latin typeface="Times New Roman"/>
                          <a:ea typeface="黑体"/>
                        </a:rPr>
                        <a:t>称</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ct val="100000"/>
                        </a:lnSpc>
                        <a:spcAft>
                          <a:spcPts val="0"/>
                        </a:spcAft>
                      </a:pPr>
                      <a:r>
                        <a:rPr lang="zh-CN" sz="1400" kern="100">
                          <a:effectLst/>
                          <a:latin typeface="Times New Roman"/>
                          <a:ea typeface="黑体"/>
                        </a:rPr>
                        <a:t>类</a:t>
                      </a:r>
                      <a:r>
                        <a:rPr lang="en-US" sz="1400" kern="100">
                          <a:effectLst/>
                          <a:latin typeface="Times New Roman"/>
                          <a:ea typeface="黑体"/>
                        </a:rPr>
                        <a:t>    </a:t>
                      </a:r>
                      <a:r>
                        <a:rPr lang="zh-CN" sz="1400" kern="100">
                          <a:effectLst/>
                          <a:latin typeface="Times New Roman"/>
                          <a:ea typeface="黑体"/>
                        </a:rPr>
                        <a:t>型</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ct val="100000"/>
                        </a:lnSpc>
                        <a:spcAft>
                          <a:spcPts val="0"/>
                        </a:spcAft>
                      </a:pPr>
                      <a:r>
                        <a:rPr lang="zh-CN" sz="1400" kern="100">
                          <a:effectLst/>
                          <a:latin typeface="Times New Roman"/>
                          <a:ea typeface="黑体"/>
                        </a:rPr>
                        <a:t>属 性 设 置</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639379">
                <a:tc>
                  <a:txBody>
                    <a:bodyPr/>
                    <a:lstStyle/>
                    <a:p>
                      <a:pPr indent="266700" algn="ctr">
                        <a:lnSpc>
                          <a:spcPct val="100000"/>
                        </a:lnSpc>
                        <a:spcAft>
                          <a:spcPts val="0"/>
                        </a:spcAft>
                      </a:pPr>
                      <a:r>
                        <a:rPr lang="en-US" sz="1400" kern="100">
                          <a:effectLst/>
                          <a:latin typeface="宋体"/>
                          <a:ea typeface="宋体"/>
                        </a:rPr>
                        <a:t>①</a:t>
                      </a:r>
                      <a:endParaRPr lang="zh-CN" sz="1400" kern="100">
                        <a:effectLst/>
                        <a:latin typeface="Times New Roman"/>
                        <a:ea typeface="宋体"/>
                      </a:endParaRPr>
                    </a:p>
                  </a:txBody>
                  <a:tcPr marL="61654" marR="6165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label</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geometry: X 170,Y 15,</a:t>
                      </a:r>
                      <a:r>
                        <a:rPr lang="zh-CN" sz="1400" kern="100">
                          <a:effectLst/>
                          <a:latin typeface="Times New Roman"/>
                          <a:ea typeface="宋体"/>
                        </a:rPr>
                        <a:t>宽度</a:t>
                      </a:r>
                      <a:r>
                        <a:rPr lang="en-US" sz="1400" kern="100">
                          <a:effectLst/>
                          <a:latin typeface="Times New Roman"/>
                          <a:ea typeface="宋体"/>
                        </a:rPr>
                        <a:t>91,</a:t>
                      </a:r>
                      <a:r>
                        <a:rPr lang="zh-CN" sz="1400" kern="100">
                          <a:effectLst/>
                          <a:latin typeface="Times New Roman"/>
                          <a:ea typeface="宋体"/>
                        </a:rPr>
                        <a:t>高度</a:t>
                      </a:r>
                      <a:r>
                        <a:rPr lang="en-US" sz="1400" kern="100">
                          <a:effectLst/>
                          <a:latin typeface="Times New Roman"/>
                          <a:ea typeface="宋体"/>
                        </a:rPr>
                        <a:t>31;</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,12,</a:t>
                      </a:r>
                      <a:r>
                        <a:rPr lang="zh-CN" sz="1400" kern="100">
                          <a:effectLst/>
                          <a:latin typeface="Times New Roman"/>
                          <a:ea typeface="宋体"/>
                        </a:rPr>
                        <a:t>粗体</a:t>
                      </a:r>
                      <a:r>
                        <a:rPr lang="en-US" sz="1400" kern="100">
                          <a:effectLst/>
                          <a:latin typeface="Times New Roman"/>
                          <a:ea typeface="宋体"/>
                        </a:rPr>
                        <a:t>;</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text: </a:t>
                      </a:r>
                      <a:r>
                        <a:rPr lang="zh-CN" sz="1400" kern="100">
                          <a:effectLst/>
                          <a:latin typeface="Times New Roman"/>
                          <a:ea typeface="宋体"/>
                        </a:rPr>
                        <a:t>文 件 发 送</a:t>
                      </a:r>
                      <a:r>
                        <a:rPr lang="en-US" sz="1400" kern="100">
                          <a:effectLst/>
                          <a:latin typeface="Times New Roman"/>
                          <a:ea typeface="宋体"/>
                        </a:rPr>
                        <a:t>;</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9224">
                <a:tc>
                  <a:txBody>
                    <a:bodyPr/>
                    <a:lstStyle/>
                    <a:p>
                      <a:pPr indent="266700" algn="ctr">
                        <a:lnSpc>
                          <a:spcPct val="100000"/>
                        </a:lnSpc>
                        <a:spcAft>
                          <a:spcPts val="0"/>
                        </a:spcAft>
                      </a:pPr>
                      <a:r>
                        <a:rPr lang="en-US" sz="1400" kern="100">
                          <a:effectLst/>
                          <a:latin typeface="宋体"/>
                          <a:ea typeface="宋体"/>
                        </a:rPr>
                        <a:t>②</a:t>
                      </a:r>
                      <a:endParaRPr lang="zh-CN" sz="1400" kern="100">
                        <a:effectLst/>
                        <a:latin typeface="Times New Roman"/>
                        <a:ea typeface="宋体"/>
                      </a:endParaRPr>
                    </a:p>
                  </a:txBody>
                  <a:tcPr marL="61654" marR="6165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sfileNameLineEdit</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QLineEdit</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enabled: </a:t>
                      </a:r>
                      <a:r>
                        <a:rPr lang="zh-CN" sz="1400" kern="100">
                          <a:effectLst/>
                          <a:latin typeface="Times New Roman"/>
                          <a:ea typeface="宋体"/>
                        </a:rPr>
                        <a:t>取消勾选</a:t>
                      </a:r>
                      <a:r>
                        <a:rPr lang="en-US" sz="1400" kern="100">
                          <a:effectLst/>
                          <a:latin typeface="Times New Roman"/>
                          <a:ea typeface="宋体"/>
                        </a:rPr>
                        <a:t>;</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geometry: X 100,Y 60,</a:t>
                      </a:r>
                      <a:r>
                        <a:rPr lang="zh-CN" sz="1400" kern="100">
                          <a:effectLst/>
                          <a:latin typeface="Times New Roman"/>
                          <a:ea typeface="宋体"/>
                        </a:rPr>
                        <a:t>宽度</a:t>
                      </a:r>
                      <a:r>
                        <a:rPr lang="en-US" sz="1400" kern="100">
                          <a:effectLst/>
                          <a:latin typeface="Times New Roman"/>
                          <a:ea typeface="宋体"/>
                        </a:rPr>
                        <a:t>201,</a:t>
                      </a:r>
                      <a:r>
                        <a:rPr lang="zh-CN" sz="1400" kern="100">
                          <a:effectLst/>
                          <a:latin typeface="Times New Roman"/>
                          <a:ea typeface="宋体"/>
                        </a:rPr>
                        <a:t>高度</a:t>
                      </a:r>
                      <a:r>
                        <a:rPr lang="en-US" sz="1400" kern="100">
                          <a:effectLst/>
                          <a:latin typeface="Times New Roman"/>
                          <a:ea typeface="宋体"/>
                        </a:rPr>
                        <a:t>31;</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readOnly: </a:t>
                      </a:r>
                      <a:r>
                        <a:rPr lang="zh-CN" sz="1400" kern="100">
                          <a:effectLst/>
                          <a:latin typeface="Times New Roman"/>
                          <a:ea typeface="宋体"/>
                        </a:rPr>
                        <a:t>勾选</a:t>
                      </a:r>
                    </a:p>
                  </a:txBody>
                  <a:tcPr marL="61654" marR="6165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690">
                <a:tc>
                  <a:txBody>
                    <a:bodyPr/>
                    <a:lstStyle/>
                    <a:p>
                      <a:pPr indent="266700" algn="ctr">
                        <a:lnSpc>
                          <a:spcPct val="100000"/>
                        </a:lnSpc>
                        <a:spcAft>
                          <a:spcPts val="0"/>
                        </a:spcAft>
                      </a:pPr>
                      <a:r>
                        <a:rPr lang="en-US" sz="1400" kern="100">
                          <a:effectLst/>
                          <a:latin typeface="宋体"/>
                          <a:ea typeface="宋体"/>
                        </a:rPr>
                        <a:t>③</a:t>
                      </a:r>
                      <a:endParaRPr lang="zh-CN" sz="1400" kern="100">
                        <a:effectLst/>
                        <a:latin typeface="Times New Roman"/>
                        <a:ea typeface="宋体"/>
                      </a:endParaRPr>
                    </a:p>
                  </a:txBody>
                  <a:tcPr marL="61654" marR="6165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openFilePushButton</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QPushButton</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dirty="0">
                          <a:effectLst/>
                          <a:latin typeface="Times New Roman"/>
                          <a:ea typeface="宋体"/>
                        </a:rPr>
                        <a:t>font: </a:t>
                      </a:r>
                      <a:r>
                        <a:rPr lang="zh-CN" sz="1400" kern="100" dirty="0">
                          <a:effectLst/>
                          <a:latin typeface="Times New Roman"/>
                          <a:ea typeface="宋体"/>
                        </a:rPr>
                        <a:t>微软雅黑</a:t>
                      </a:r>
                      <a:r>
                        <a:rPr lang="en-US" sz="1400" kern="100" dirty="0">
                          <a:effectLst/>
                          <a:latin typeface="Times New Roman"/>
                          <a:ea typeface="宋体"/>
                        </a:rPr>
                        <a:t>,10;</a:t>
                      </a:r>
                      <a:endParaRPr lang="zh-CN" sz="1400" kern="100" dirty="0">
                        <a:effectLst/>
                        <a:latin typeface="Times New Roman"/>
                        <a:ea typeface="宋体"/>
                      </a:endParaRPr>
                    </a:p>
                    <a:p>
                      <a:pPr indent="266700" algn="just">
                        <a:lnSpc>
                          <a:spcPct val="100000"/>
                        </a:lnSpc>
                        <a:spcAft>
                          <a:spcPts val="0"/>
                        </a:spcAft>
                      </a:pPr>
                      <a:r>
                        <a:rPr lang="en-US" sz="1400" kern="100" dirty="0">
                          <a:effectLst/>
                          <a:latin typeface="Times New Roman"/>
                          <a:ea typeface="宋体"/>
                        </a:rPr>
                        <a:t>text: ...</a:t>
                      </a:r>
                      <a:endParaRPr lang="zh-CN" sz="1400" kern="100" dirty="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690">
                <a:tc>
                  <a:txBody>
                    <a:bodyPr/>
                    <a:lstStyle/>
                    <a:p>
                      <a:pPr indent="266700" algn="ctr">
                        <a:lnSpc>
                          <a:spcPct val="100000"/>
                        </a:lnSpc>
                        <a:spcAft>
                          <a:spcPts val="0"/>
                        </a:spcAft>
                      </a:pPr>
                      <a:r>
                        <a:rPr lang="en-US" sz="1400" kern="100">
                          <a:effectLst/>
                          <a:latin typeface="宋体"/>
                          <a:ea typeface="宋体"/>
                        </a:rPr>
                        <a:t>④</a:t>
                      </a:r>
                      <a:endParaRPr lang="zh-CN" sz="1400" kern="100">
                        <a:effectLst/>
                        <a:latin typeface="Times New Roman"/>
                        <a:ea typeface="宋体"/>
                      </a:endParaRPr>
                    </a:p>
                  </a:txBody>
                  <a:tcPr marL="61654" marR="6165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sendFilePushButton</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QPushButton</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text: </a:t>
                      </a:r>
                      <a:r>
                        <a:rPr lang="zh-CN" sz="1400" kern="100">
                          <a:effectLst/>
                          <a:latin typeface="Times New Roman"/>
                          <a:ea typeface="宋体"/>
                        </a:rPr>
                        <a:t>发</a:t>
                      </a:r>
                      <a:r>
                        <a:rPr lang="en-US" sz="1400" kern="100">
                          <a:effectLst/>
                          <a:latin typeface="Times New Roman"/>
                          <a:ea typeface="宋体"/>
                        </a:rPr>
                        <a:t>  </a:t>
                      </a:r>
                      <a:r>
                        <a:rPr lang="zh-CN" sz="1400" kern="100">
                          <a:effectLst/>
                          <a:latin typeface="Times New Roman"/>
                          <a:ea typeface="宋体"/>
                        </a:rPr>
                        <a:t>送</a:t>
                      </a:r>
                      <a:r>
                        <a:rPr lang="en-US" sz="1400" kern="100">
                          <a:effectLst/>
                          <a:latin typeface="Times New Roman"/>
                          <a:ea typeface="宋体"/>
                        </a:rPr>
                        <a:t>;</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9224">
                <a:tc>
                  <a:txBody>
                    <a:bodyPr/>
                    <a:lstStyle/>
                    <a:p>
                      <a:pPr indent="266700" algn="ctr">
                        <a:lnSpc>
                          <a:spcPct val="100000"/>
                        </a:lnSpc>
                        <a:spcAft>
                          <a:spcPts val="0"/>
                        </a:spcAft>
                      </a:pPr>
                      <a:r>
                        <a:rPr lang="en-US" sz="1400" kern="100">
                          <a:effectLst/>
                          <a:latin typeface="宋体"/>
                          <a:ea typeface="宋体"/>
                        </a:rPr>
                        <a:t>⑤</a:t>
                      </a:r>
                      <a:endParaRPr lang="zh-CN" sz="1400" kern="100">
                        <a:effectLst/>
                        <a:latin typeface="Times New Roman"/>
                        <a:ea typeface="宋体"/>
                      </a:endParaRPr>
                    </a:p>
                  </a:txBody>
                  <a:tcPr marL="61654" marR="6165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sfileSizeLineEdit</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QLineEdit</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enabled: </a:t>
                      </a:r>
                      <a:r>
                        <a:rPr lang="zh-CN" sz="1400" kern="100">
                          <a:effectLst/>
                          <a:latin typeface="Times New Roman"/>
                          <a:ea typeface="宋体"/>
                        </a:rPr>
                        <a:t>取消勾选</a:t>
                      </a:r>
                      <a:r>
                        <a:rPr lang="en-US" sz="1400" kern="100">
                          <a:effectLst/>
                          <a:latin typeface="Times New Roman"/>
                          <a:ea typeface="宋体"/>
                        </a:rPr>
                        <a:t>;</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geometry: X 120,Y 110,</a:t>
                      </a:r>
                      <a:r>
                        <a:rPr lang="zh-CN" sz="1400" kern="100">
                          <a:effectLst/>
                          <a:latin typeface="Times New Roman"/>
                          <a:ea typeface="宋体"/>
                        </a:rPr>
                        <a:t>宽度</a:t>
                      </a:r>
                      <a:r>
                        <a:rPr lang="en-US" sz="1400" kern="100">
                          <a:effectLst/>
                          <a:latin typeface="Times New Roman"/>
                          <a:ea typeface="宋体"/>
                        </a:rPr>
                        <a:t>71,</a:t>
                      </a:r>
                      <a:r>
                        <a:rPr lang="zh-CN" sz="1400" kern="100">
                          <a:effectLst/>
                          <a:latin typeface="Times New Roman"/>
                          <a:ea typeface="宋体"/>
                        </a:rPr>
                        <a:t>高度</a:t>
                      </a:r>
                      <a:r>
                        <a:rPr lang="en-US" sz="1400" kern="100">
                          <a:effectLst/>
                          <a:latin typeface="Times New Roman"/>
                          <a:ea typeface="宋体"/>
                        </a:rPr>
                        <a:t>31;</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readOnly: </a:t>
                      </a:r>
                      <a:r>
                        <a:rPr lang="zh-CN" sz="1400" kern="100">
                          <a:effectLst/>
                          <a:latin typeface="Times New Roman"/>
                          <a:ea typeface="宋体"/>
                        </a:rPr>
                        <a:t>勾选</a:t>
                      </a:r>
                    </a:p>
                  </a:txBody>
                  <a:tcPr marL="61654" marR="6165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9224">
                <a:tc>
                  <a:txBody>
                    <a:bodyPr/>
                    <a:lstStyle/>
                    <a:p>
                      <a:pPr indent="266700" algn="ctr">
                        <a:lnSpc>
                          <a:spcPct val="100000"/>
                        </a:lnSpc>
                        <a:spcAft>
                          <a:spcPts val="0"/>
                        </a:spcAft>
                      </a:pPr>
                      <a:r>
                        <a:rPr lang="en-US" sz="1400" kern="100">
                          <a:effectLst/>
                          <a:latin typeface="宋体"/>
                          <a:ea typeface="宋体"/>
                        </a:rPr>
                        <a:t>⑥</a:t>
                      </a:r>
                      <a:endParaRPr lang="zh-CN" sz="1400" kern="100">
                        <a:effectLst/>
                        <a:latin typeface="Times New Roman"/>
                        <a:ea typeface="宋体"/>
                      </a:endParaRPr>
                    </a:p>
                  </a:txBody>
                  <a:tcPr marL="61654" marR="6165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sendSizeLineEdit</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QLineEdit</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enabled: </a:t>
                      </a:r>
                      <a:r>
                        <a:rPr lang="zh-CN" sz="1400" kern="100">
                          <a:effectLst/>
                          <a:latin typeface="Times New Roman"/>
                          <a:ea typeface="宋体"/>
                        </a:rPr>
                        <a:t>取消勾选</a:t>
                      </a:r>
                      <a:r>
                        <a:rPr lang="en-US" sz="1400" kern="100">
                          <a:effectLst/>
                          <a:latin typeface="Times New Roman"/>
                          <a:ea typeface="宋体"/>
                        </a:rPr>
                        <a:t>;</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geometry: X 260,Y 110,</a:t>
                      </a:r>
                      <a:r>
                        <a:rPr lang="zh-CN" sz="1400" kern="100">
                          <a:effectLst/>
                          <a:latin typeface="Times New Roman"/>
                          <a:ea typeface="宋体"/>
                        </a:rPr>
                        <a:t>宽度</a:t>
                      </a:r>
                      <a:r>
                        <a:rPr lang="en-US" sz="1400" kern="100">
                          <a:effectLst/>
                          <a:latin typeface="Times New Roman"/>
                          <a:ea typeface="宋体"/>
                        </a:rPr>
                        <a:t>71,</a:t>
                      </a:r>
                      <a:r>
                        <a:rPr lang="zh-CN" sz="1400" kern="100">
                          <a:effectLst/>
                          <a:latin typeface="Times New Roman"/>
                          <a:ea typeface="宋体"/>
                        </a:rPr>
                        <a:t>高度</a:t>
                      </a:r>
                      <a:r>
                        <a:rPr lang="en-US" sz="1400" kern="100">
                          <a:effectLst/>
                          <a:latin typeface="Times New Roman"/>
                          <a:ea typeface="宋体"/>
                        </a:rPr>
                        <a:t>31;</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p>
                      <a:pPr indent="266700" algn="just">
                        <a:lnSpc>
                          <a:spcPct val="100000"/>
                        </a:lnSpc>
                        <a:spcAft>
                          <a:spcPts val="0"/>
                        </a:spcAft>
                      </a:pPr>
                      <a:r>
                        <a:rPr lang="en-US" sz="1400" kern="100">
                          <a:effectLst/>
                          <a:latin typeface="Times New Roman"/>
                          <a:ea typeface="宋体"/>
                        </a:rPr>
                        <a:t>readOnly: </a:t>
                      </a:r>
                      <a:r>
                        <a:rPr lang="zh-CN" sz="1400" kern="100">
                          <a:effectLst/>
                          <a:latin typeface="Times New Roman"/>
                          <a:ea typeface="宋体"/>
                        </a:rPr>
                        <a:t>勾选</a:t>
                      </a:r>
                    </a:p>
                  </a:txBody>
                  <a:tcPr marL="61654" marR="6165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690">
                <a:tc>
                  <a:txBody>
                    <a:bodyPr/>
                    <a:lstStyle/>
                    <a:p>
                      <a:pPr indent="266700" algn="ctr">
                        <a:lnSpc>
                          <a:spcPct val="100000"/>
                        </a:lnSpc>
                        <a:spcAft>
                          <a:spcPts val="0"/>
                        </a:spcAft>
                      </a:pPr>
                      <a:r>
                        <a:rPr lang="en-US" sz="1400" kern="100">
                          <a:effectLst/>
                          <a:latin typeface="宋体"/>
                          <a:ea typeface="宋体"/>
                        </a:rPr>
                        <a:t>⑦</a:t>
                      </a:r>
                      <a:endParaRPr lang="zh-CN" sz="1400" kern="100">
                        <a:effectLst/>
                        <a:latin typeface="Times New Roman"/>
                        <a:ea typeface="宋体"/>
                      </a:endParaRPr>
                    </a:p>
                  </a:txBody>
                  <a:tcPr marL="61654" marR="6165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sendProgressBar</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QProgressBar</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value: 0</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690">
                <a:tc>
                  <a:txBody>
                    <a:bodyPr/>
                    <a:lstStyle/>
                    <a:p>
                      <a:pPr indent="266700" algn="ctr">
                        <a:lnSpc>
                          <a:spcPct val="100000"/>
                        </a:lnSpc>
                        <a:spcAft>
                          <a:spcPts val="0"/>
                        </a:spcAft>
                      </a:pPr>
                      <a:r>
                        <a:rPr lang="en-US" sz="1400" kern="100">
                          <a:effectLst/>
                          <a:latin typeface="宋体"/>
                          <a:ea typeface="宋体"/>
                        </a:rPr>
                        <a:t>⑧</a:t>
                      </a:r>
                      <a:endParaRPr lang="zh-CN" sz="1400" kern="100">
                        <a:effectLst/>
                        <a:latin typeface="Times New Roman"/>
                        <a:ea typeface="宋体"/>
                      </a:endParaRPr>
                    </a:p>
                  </a:txBody>
                  <a:tcPr marL="61654" marR="6165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srvClosePushButton</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a:effectLst/>
                          <a:latin typeface="Times New Roman"/>
                          <a:ea typeface="宋体"/>
                        </a:rPr>
                        <a:t>QPushButton</a:t>
                      </a:r>
                      <a:endParaRPr lang="zh-CN" sz="1400" kern="100">
                        <a:effectLst/>
                        <a:latin typeface="Times New Roman"/>
                        <a:ea typeface="宋体"/>
                      </a:endParaRPr>
                    </a:p>
                  </a:txBody>
                  <a:tcPr marL="61654" marR="616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00000"/>
                        </a:lnSpc>
                        <a:spcAft>
                          <a:spcPts val="0"/>
                        </a:spcAft>
                      </a:pPr>
                      <a:r>
                        <a:rPr lang="en-US" sz="1400" kern="100" dirty="0">
                          <a:effectLst/>
                          <a:latin typeface="Times New Roman"/>
                          <a:ea typeface="宋体"/>
                        </a:rPr>
                        <a:t>font: </a:t>
                      </a:r>
                      <a:r>
                        <a:rPr lang="zh-CN" sz="1400" kern="100" dirty="0">
                          <a:effectLst/>
                          <a:latin typeface="Times New Roman"/>
                          <a:ea typeface="宋体"/>
                        </a:rPr>
                        <a:t>微软雅黑</a:t>
                      </a:r>
                      <a:r>
                        <a:rPr lang="en-US" sz="1400" kern="100" dirty="0">
                          <a:effectLst/>
                          <a:latin typeface="Times New Roman"/>
                          <a:ea typeface="宋体"/>
                        </a:rPr>
                        <a:t>,10;</a:t>
                      </a:r>
                      <a:endParaRPr lang="zh-CN" sz="1400" kern="100" dirty="0">
                        <a:effectLst/>
                        <a:latin typeface="Times New Roman"/>
                        <a:ea typeface="宋体"/>
                      </a:endParaRPr>
                    </a:p>
                    <a:p>
                      <a:pPr indent="266700" algn="just">
                        <a:lnSpc>
                          <a:spcPct val="100000"/>
                        </a:lnSpc>
                        <a:spcAft>
                          <a:spcPts val="0"/>
                        </a:spcAft>
                      </a:pPr>
                      <a:r>
                        <a:rPr lang="en-US" sz="1400" kern="100" dirty="0">
                          <a:effectLst/>
                          <a:latin typeface="Times New Roman"/>
                          <a:ea typeface="宋体"/>
                        </a:rPr>
                        <a:t>text: </a:t>
                      </a:r>
                      <a:r>
                        <a:rPr lang="zh-CN" sz="1400" kern="100" dirty="0">
                          <a:effectLst/>
                          <a:latin typeface="Times New Roman"/>
                          <a:ea typeface="宋体"/>
                        </a:rPr>
                        <a:t>停</a:t>
                      </a:r>
                      <a:r>
                        <a:rPr lang="en-US" sz="1400" kern="100" dirty="0">
                          <a:effectLst/>
                          <a:latin typeface="Times New Roman"/>
                          <a:ea typeface="宋体"/>
                        </a:rPr>
                        <a:t>  </a:t>
                      </a:r>
                      <a:r>
                        <a:rPr lang="zh-CN" sz="1400" kern="100" dirty="0">
                          <a:effectLst/>
                          <a:latin typeface="Times New Roman"/>
                          <a:ea typeface="宋体"/>
                        </a:rPr>
                        <a:t>止</a:t>
                      </a:r>
                    </a:p>
                  </a:txBody>
                  <a:tcPr marL="61654" marR="6165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84377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40220"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53551"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82720"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05</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5756" y="923878"/>
            <a:ext cx="939645" cy="1112796"/>
          </a:xfrm>
          <a:prstGeom prst="rect">
            <a:avLst/>
          </a:prstGeom>
        </p:spPr>
      </p:pic>
      <p:sp>
        <p:nvSpPr>
          <p:cNvPr id="25" name="TextBox 5"/>
          <p:cNvSpPr txBox="1"/>
          <p:nvPr/>
        </p:nvSpPr>
        <p:spPr>
          <a:xfrm>
            <a:off x="4055682" y="3792800"/>
            <a:ext cx="4878443" cy="518595"/>
          </a:xfrm>
          <a:prstGeom prst="rect">
            <a:avLst/>
          </a:prstGeom>
          <a:noFill/>
        </p:spPr>
        <p:txBody>
          <a:bodyPr wrap="square" lIns="86863" tIns="43430" rIns="86863" bIns="43430" rtlCol="0">
            <a:spAutoFit/>
          </a:bodyPr>
          <a:lstStyle/>
          <a:p>
            <a:r>
              <a:rPr lang="zh-CN" altLang="zh-CN" sz="2800" b="1" dirty="0"/>
              <a:t>文件传输客户端界面设计</a:t>
            </a:r>
          </a:p>
        </p:txBody>
      </p:sp>
    </p:spTree>
    <p:extLst>
      <p:ext uri="{BB962C8B-B14F-4D97-AF65-F5344CB8AC3E}">
        <p14:creationId xmlns:p14="http://schemas.microsoft.com/office/powerpoint/2010/main" val="296583298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570208" cy="461665"/>
          </a:xfrm>
          <a:prstGeom prst="rect">
            <a:avLst/>
          </a:prstGeom>
        </p:spPr>
        <p:txBody>
          <a:bodyPr wrap="none">
            <a:spAutoFit/>
          </a:bodyPr>
          <a:lstStyle/>
          <a:p>
            <a:r>
              <a:rPr lang="zh-CN" altLang="zh-CN" sz="2400" b="1" dirty="0"/>
              <a:t>文件传输客户端界面设计</a:t>
            </a:r>
          </a:p>
        </p:txBody>
      </p:sp>
      <p:sp>
        <p:nvSpPr>
          <p:cNvPr id="3" name="TextBox 2"/>
          <p:cNvSpPr txBox="1"/>
          <p:nvPr/>
        </p:nvSpPr>
        <p:spPr>
          <a:xfrm>
            <a:off x="783771" y="985652"/>
            <a:ext cx="10355284" cy="923330"/>
          </a:xfrm>
          <a:prstGeom prst="rect">
            <a:avLst/>
          </a:prstGeom>
          <a:noFill/>
        </p:spPr>
        <p:txBody>
          <a:bodyPr wrap="square" rtlCol="0">
            <a:spAutoFit/>
          </a:bodyPr>
          <a:lstStyle/>
          <a:p>
            <a:pPr indent="450850"/>
            <a:r>
              <a:rPr lang="zh-CN" altLang="zh-CN" sz="1800" dirty="0"/>
              <a:t>向项目中添加新的</a:t>
            </a:r>
            <a:r>
              <a:rPr lang="en-US" altLang="zh-CN" sz="1800" dirty="0" err="1"/>
              <a:t>Qt</a:t>
            </a:r>
            <a:r>
              <a:rPr lang="zh-CN" altLang="zh-CN" sz="1800" dirty="0"/>
              <a:t>设计师界面类，界面模板选择</a:t>
            </a:r>
            <a:r>
              <a:rPr lang="en-US" altLang="zh-CN" sz="1800" dirty="0"/>
              <a:t>Dialog without Buttons</a:t>
            </a:r>
            <a:r>
              <a:rPr lang="zh-CN" altLang="zh-CN" sz="1800" dirty="0"/>
              <a:t>，类名更改为</a:t>
            </a:r>
            <a:r>
              <a:rPr lang="en-US" altLang="zh-CN" sz="1800" dirty="0" err="1"/>
              <a:t>FileCntDlg</a:t>
            </a:r>
            <a:r>
              <a:rPr lang="zh-CN" altLang="zh-CN" sz="1800" dirty="0"/>
              <a:t>。完成后，在打开的“</a:t>
            </a:r>
            <a:r>
              <a:rPr lang="en-US" altLang="zh-CN" sz="1800" dirty="0" err="1"/>
              <a:t>filecntdlg.ui</a:t>
            </a:r>
            <a:r>
              <a:rPr lang="zh-CN" altLang="zh-CN" sz="1800" dirty="0"/>
              <a:t>”中设计文件传输客户端界面如图</a:t>
            </a:r>
            <a:r>
              <a:rPr lang="en-US" altLang="zh-CN" sz="1800" dirty="0"/>
              <a:t>19.9</a:t>
            </a:r>
            <a:r>
              <a:rPr lang="zh-CN" altLang="zh-CN" sz="1800" dirty="0"/>
              <a:t>所示，其上各控件的属性设置见表</a:t>
            </a:r>
            <a:r>
              <a:rPr lang="en-US" altLang="zh-CN" sz="1800" dirty="0"/>
              <a:t>19.4</a:t>
            </a:r>
            <a:r>
              <a:rPr lang="zh-CN" altLang="zh-CN" sz="1800" dirty="0" smtClean="0"/>
              <a:t>。</a:t>
            </a:r>
            <a:endParaRPr lang="zh-CN" altLang="zh-CN" sz="1800" dirty="0"/>
          </a:p>
        </p:txBody>
      </p:sp>
      <p:pic>
        <p:nvPicPr>
          <p:cNvPr id="13314" name="Picture 2" descr="19-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0640" y="1908982"/>
            <a:ext cx="5913973" cy="286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035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570208" cy="461665"/>
          </a:xfrm>
          <a:prstGeom prst="rect">
            <a:avLst/>
          </a:prstGeom>
        </p:spPr>
        <p:txBody>
          <a:bodyPr wrap="none">
            <a:spAutoFit/>
          </a:bodyPr>
          <a:lstStyle/>
          <a:p>
            <a:r>
              <a:rPr lang="zh-CN" altLang="zh-CN" sz="2400" b="1" dirty="0"/>
              <a:t>文件传输客户端界面设计</a:t>
            </a:r>
          </a:p>
        </p:txBody>
      </p:sp>
      <p:sp>
        <p:nvSpPr>
          <p:cNvPr id="3" name="矩形 2"/>
          <p:cNvSpPr/>
          <p:nvPr/>
        </p:nvSpPr>
        <p:spPr>
          <a:xfrm>
            <a:off x="3792045" y="982049"/>
            <a:ext cx="4161717" cy="369332"/>
          </a:xfrm>
          <a:prstGeom prst="rect">
            <a:avLst/>
          </a:prstGeom>
        </p:spPr>
        <p:txBody>
          <a:bodyPr wrap="none">
            <a:spAutoFit/>
          </a:bodyPr>
          <a:lstStyle/>
          <a:p>
            <a:r>
              <a:rPr lang="zh-CN" altLang="zh-CN" sz="1800" dirty="0"/>
              <a:t>表</a:t>
            </a:r>
            <a:r>
              <a:rPr lang="en-US" altLang="zh-CN" sz="1800" dirty="0"/>
              <a:t>19.4  </a:t>
            </a:r>
            <a:r>
              <a:rPr lang="zh-CN" altLang="zh-CN" sz="1800" dirty="0"/>
              <a:t>客户端界面上各控件的属性设置</a:t>
            </a:r>
          </a:p>
        </p:txBody>
      </p:sp>
      <p:graphicFrame>
        <p:nvGraphicFramePr>
          <p:cNvPr id="4" name="表格 3"/>
          <p:cNvGraphicFramePr>
            <a:graphicFrameLocks noGrp="1"/>
          </p:cNvGraphicFramePr>
          <p:nvPr>
            <p:extLst>
              <p:ext uri="{D42A27DB-BD31-4B8C-83A1-F6EECF244321}">
                <p14:modId xmlns:p14="http://schemas.microsoft.com/office/powerpoint/2010/main" val="1744365198"/>
              </p:ext>
            </p:extLst>
          </p:nvPr>
        </p:nvGraphicFramePr>
        <p:xfrm>
          <a:off x="1621536" y="1441718"/>
          <a:ext cx="8502734" cy="5334000"/>
        </p:xfrm>
        <a:graphic>
          <a:graphicData uri="http://schemas.openxmlformats.org/drawingml/2006/table">
            <a:tbl>
              <a:tblPr firstRow="1" firstCol="1" bandRow="1"/>
              <a:tblGrid>
                <a:gridCol w="957168"/>
                <a:gridCol w="2005713"/>
                <a:gridCol w="1528527"/>
                <a:gridCol w="4011326"/>
              </a:tblGrid>
              <a:tr h="198120">
                <a:tc>
                  <a:txBody>
                    <a:bodyPr/>
                    <a:lstStyle/>
                    <a:p>
                      <a:pPr indent="127000" algn="ctr">
                        <a:lnSpc>
                          <a:spcPct val="100000"/>
                        </a:lnSpc>
                        <a:spcAft>
                          <a:spcPts val="0"/>
                        </a:spcAft>
                      </a:pPr>
                      <a:r>
                        <a:rPr lang="zh-CN" sz="1400" kern="100">
                          <a:effectLst/>
                          <a:latin typeface="Times New Roman"/>
                          <a:ea typeface="黑体"/>
                        </a:rPr>
                        <a:t>序</a:t>
                      </a:r>
                      <a:r>
                        <a:rPr lang="en-US" sz="1400" kern="100">
                          <a:effectLst/>
                          <a:latin typeface="Times New Roman"/>
                          <a:ea typeface="黑体"/>
                        </a:rPr>
                        <a:t>    </a:t>
                      </a:r>
                      <a:r>
                        <a:rPr lang="zh-CN" sz="1400" kern="100">
                          <a:effectLst/>
                          <a:latin typeface="Times New Roman"/>
                          <a:ea typeface="黑体"/>
                        </a:rPr>
                        <a:t>号</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127000" algn="ctr">
                        <a:lnSpc>
                          <a:spcPct val="100000"/>
                        </a:lnSpc>
                        <a:spcAft>
                          <a:spcPts val="0"/>
                        </a:spcAft>
                      </a:pPr>
                      <a:r>
                        <a:rPr lang="zh-CN" sz="1400" kern="100">
                          <a:effectLst/>
                          <a:latin typeface="Times New Roman"/>
                          <a:ea typeface="黑体"/>
                        </a:rPr>
                        <a:t>名</a:t>
                      </a:r>
                      <a:r>
                        <a:rPr lang="en-US" sz="1400" kern="100">
                          <a:effectLst/>
                          <a:latin typeface="Times New Roman"/>
                          <a:ea typeface="黑体"/>
                        </a:rPr>
                        <a:t>    </a:t>
                      </a:r>
                      <a:r>
                        <a:rPr lang="zh-CN" sz="1400" kern="100">
                          <a:effectLst/>
                          <a:latin typeface="Times New Roman"/>
                          <a:ea typeface="黑体"/>
                        </a:rPr>
                        <a:t>称</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127000" algn="ctr">
                        <a:lnSpc>
                          <a:spcPct val="100000"/>
                        </a:lnSpc>
                        <a:spcAft>
                          <a:spcPts val="0"/>
                        </a:spcAft>
                      </a:pPr>
                      <a:r>
                        <a:rPr lang="zh-CN" sz="1400" kern="100">
                          <a:effectLst/>
                          <a:latin typeface="Times New Roman"/>
                          <a:ea typeface="黑体"/>
                        </a:rPr>
                        <a:t>类</a:t>
                      </a:r>
                      <a:r>
                        <a:rPr lang="en-US" sz="1400" kern="100">
                          <a:effectLst/>
                          <a:latin typeface="Times New Roman"/>
                          <a:ea typeface="黑体"/>
                        </a:rPr>
                        <a:t>    </a:t>
                      </a:r>
                      <a:r>
                        <a:rPr lang="zh-CN" sz="1400" kern="100">
                          <a:effectLst/>
                          <a:latin typeface="Times New Roman"/>
                          <a:ea typeface="黑体"/>
                        </a:rPr>
                        <a:t>型</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127000" algn="ctr">
                        <a:lnSpc>
                          <a:spcPct val="100000"/>
                        </a:lnSpc>
                        <a:spcAft>
                          <a:spcPts val="0"/>
                        </a:spcAft>
                      </a:pPr>
                      <a:r>
                        <a:rPr lang="zh-CN" sz="1400" kern="100">
                          <a:effectLst/>
                          <a:latin typeface="Times New Roman"/>
                          <a:ea typeface="黑体"/>
                        </a:rPr>
                        <a:t>属 性 设 置</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98120">
                <a:tc>
                  <a:txBody>
                    <a:bodyPr/>
                    <a:lstStyle/>
                    <a:p>
                      <a:pPr indent="127000" algn="ctr">
                        <a:lnSpc>
                          <a:spcPct val="100000"/>
                        </a:lnSpc>
                        <a:spcAft>
                          <a:spcPts val="0"/>
                        </a:spcAft>
                      </a:pPr>
                      <a:r>
                        <a:rPr lang="en-US" sz="1400" kern="100">
                          <a:effectLst/>
                          <a:latin typeface="宋体"/>
                          <a:ea typeface="宋体"/>
                        </a:rPr>
                        <a:t>①</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geometry: X 170,Y 15,</a:t>
                      </a:r>
                      <a:r>
                        <a:rPr lang="zh-CN" sz="1400" kern="100">
                          <a:effectLst/>
                          <a:latin typeface="Times New Roman"/>
                          <a:ea typeface="宋体"/>
                        </a:rPr>
                        <a:t>宽度</a:t>
                      </a:r>
                      <a:r>
                        <a:rPr lang="en-US" sz="1400" kern="100">
                          <a:effectLst/>
                          <a:latin typeface="Times New Roman"/>
                          <a:ea typeface="宋体"/>
                        </a:rPr>
                        <a:t>91,</a:t>
                      </a:r>
                      <a:r>
                        <a:rPr lang="zh-CN" sz="1400" kern="100">
                          <a:effectLst/>
                          <a:latin typeface="Times New Roman"/>
                          <a:ea typeface="宋体"/>
                        </a:rPr>
                        <a:t>高度</a:t>
                      </a:r>
                      <a:r>
                        <a:rPr lang="en-US" sz="1400" kern="100">
                          <a:effectLst/>
                          <a:latin typeface="Times New Roman"/>
                          <a:ea typeface="宋体"/>
                        </a:rPr>
                        <a:t>31;</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,12,</a:t>
                      </a:r>
                      <a:r>
                        <a:rPr lang="zh-CN" sz="1400" kern="100">
                          <a:effectLst/>
                          <a:latin typeface="Times New Roman"/>
                          <a:ea typeface="宋体"/>
                        </a:rPr>
                        <a:t>粗体</a:t>
                      </a:r>
                      <a:r>
                        <a:rPr lang="en-US" sz="1400" kern="100">
                          <a:effectLst/>
                          <a:latin typeface="Times New Roman"/>
                          <a:ea typeface="宋体"/>
                        </a:rPr>
                        <a:t>;</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text: </a:t>
                      </a:r>
                      <a:r>
                        <a:rPr lang="zh-CN" sz="1400" kern="100">
                          <a:effectLst/>
                          <a:latin typeface="Times New Roman"/>
                          <a:ea typeface="宋体"/>
                        </a:rPr>
                        <a:t>文 件 接 收</a:t>
                      </a:r>
                      <a:r>
                        <a:rPr lang="en-US" sz="1400" kern="100">
                          <a:effectLst/>
                          <a:latin typeface="Times New Roman"/>
                          <a:ea typeface="宋体"/>
                        </a:rPr>
                        <a:t>;</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a:txBody>
                    <a:bodyPr/>
                    <a:lstStyle/>
                    <a:p>
                      <a:pPr indent="127000" algn="ctr">
                        <a:lnSpc>
                          <a:spcPct val="100000"/>
                        </a:lnSpc>
                        <a:spcAft>
                          <a:spcPts val="0"/>
                        </a:spcAft>
                      </a:pPr>
                      <a:r>
                        <a:rPr lang="en-US" sz="1400" kern="100">
                          <a:effectLst/>
                          <a:latin typeface="宋体"/>
                          <a:ea typeface="宋体"/>
                        </a:rPr>
                        <a:t>②</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rfileNameLineEdit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QLineEdit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Aft>
                          <a:spcPts val="0"/>
                        </a:spcAft>
                      </a:pPr>
                      <a:r>
                        <a:rPr lang="en-US" sz="1400" kern="100">
                          <a:effectLst/>
                          <a:latin typeface="Times New Roman"/>
                          <a:ea typeface="宋体"/>
                        </a:rPr>
                        <a:t>enabled: </a:t>
                      </a:r>
                      <a:r>
                        <a:rPr lang="zh-CN" sz="1400" kern="100">
                          <a:effectLst/>
                          <a:latin typeface="Times New Roman"/>
                          <a:ea typeface="宋体"/>
                        </a:rPr>
                        <a:t>取消勾选</a:t>
                      </a:r>
                      <a:r>
                        <a:rPr lang="en-US" sz="1400" kern="100">
                          <a:effectLst/>
                          <a:latin typeface="Times New Roman"/>
                          <a:ea typeface="宋体"/>
                        </a:rPr>
                        <a:t>;</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geometry: X 100,Y 60,</a:t>
                      </a:r>
                      <a:r>
                        <a:rPr lang="zh-CN" sz="1400" kern="100">
                          <a:effectLst/>
                          <a:latin typeface="Times New Roman"/>
                          <a:ea typeface="宋体"/>
                        </a:rPr>
                        <a:t>宽度</a:t>
                      </a:r>
                      <a:r>
                        <a:rPr lang="en-US" sz="1400" kern="100">
                          <a:effectLst/>
                          <a:latin typeface="Times New Roman"/>
                          <a:ea typeface="宋体"/>
                        </a:rPr>
                        <a:t>201,</a:t>
                      </a:r>
                      <a:r>
                        <a:rPr lang="zh-CN" sz="1400" kern="100">
                          <a:effectLst/>
                          <a:latin typeface="Times New Roman"/>
                          <a:ea typeface="宋体"/>
                        </a:rPr>
                        <a:t>高度</a:t>
                      </a:r>
                      <a:r>
                        <a:rPr lang="en-US" sz="1400" kern="100">
                          <a:effectLst/>
                          <a:latin typeface="Times New Roman"/>
                          <a:ea typeface="宋体"/>
                        </a:rPr>
                        <a:t>31;</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readOnly: </a:t>
                      </a:r>
                      <a:r>
                        <a:rPr lang="zh-CN" sz="1400" kern="100">
                          <a:effectLst/>
                          <a:latin typeface="Times New Roman"/>
                          <a:ea typeface="宋体"/>
                        </a:rPr>
                        <a:t>勾选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a:txBody>
                    <a:bodyPr/>
                    <a:lstStyle/>
                    <a:p>
                      <a:pPr indent="127000" algn="ctr">
                        <a:lnSpc>
                          <a:spcPct val="100000"/>
                        </a:lnSpc>
                        <a:spcAft>
                          <a:spcPts val="0"/>
                        </a:spcAft>
                      </a:pPr>
                      <a:r>
                        <a:rPr lang="en-US" sz="1400" kern="100">
                          <a:effectLst/>
                          <a:latin typeface="宋体"/>
                          <a:ea typeface="宋体"/>
                        </a:rPr>
                        <a:t>③</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cntClosePushButton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QPushButton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text: </a:t>
                      </a:r>
                      <a:r>
                        <a:rPr lang="zh-CN" sz="1400" kern="100">
                          <a:effectLst/>
                          <a:latin typeface="Times New Roman"/>
                          <a:ea typeface="宋体"/>
                        </a:rPr>
                        <a:t>停</a:t>
                      </a:r>
                      <a:r>
                        <a:rPr lang="en-US" sz="1400" kern="100">
                          <a:effectLst/>
                          <a:latin typeface="Times New Roman"/>
                          <a:ea typeface="宋体"/>
                        </a:rPr>
                        <a:t>  </a:t>
                      </a:r>
                      <a:r>
                        <a:rPr lang="zh-CN" sz="1400" kern="100">
                          <a:effectLst/>
                          <a:latin typeface="Times New Roman"/>
                          <a:ea typeface="宋体"/>
                        </a:rPr>
                        <a:t>止</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a:txBody>
                    <a:bodyPr/>
                    <a:lstStyle/>
                    <a:p>
                      <a:pPr indent="127000" algn="ctr">
                        <a:lnSpc>
                          <a:spcPct val="100000"/>
                        </a:lnSpc>
                        <a:spcAft>
                          <a:spcPts val="0"/>
                        </a:spcAft>
                      </a:pPr>
                      <a:r>
                        <a:rPr lang="en-US" sz="1400" kern="100">
                          <a:effectLst/>
                          <a:latin typeface="宋体"/>
                          <a:ea typeface="宋体"/>
                        </a:rPr>
                        <a:t>④</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rfileSizeLineEdit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QLineEdit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Aft>
                          <a:spcPts val="0"/>
                        </a:spcAft>
                      </a:pPr>
                      <a:r>
                        <a:rPr lang="en-US" sz="1400" kern="100">
                          <a:effectLst/>
                          <a:latin typeface="Times New Roman"/>
                          <a:ea typeface="宋体"/>
                        </a:rPr>
                        <a:t>enabled: </a:t>
                      </a:r>
                      <a:r>
                        <a:rPr lang="zh-CN" sz="1400" kern="100">
                          <a:effectLst/>
                          <a:latin typeface="Times New Roman"/>
                          <a:ea typeface="宋体"/>
                        </a:rPr>
                        <a:t>取消勾选</a:t>
                      </a:r>
                      <a:r>
                        <a:rPr lang="en-US" sz="1400" kern="100">
                          <a:effectLst/>
                          <a:latin typeface="Times New Roman"/>
                          <a:ea typeface="宋体"/>
                        </a:rPr>
                        <a:t>;</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geometry: X 120,Y 110,</a:t>
                      </a:r>
                      <a:r>
                        <a:rPr lang="zh-CN" sz="1400" kern="100">
                          <a:effectLst/>
                          <a:latin typeface="Times New Roman"/>
                          <a:ea typeface="宋体"/>
                        </a:rPr>
                        <a:t>宽度</a:t>
                      </a:r>
                      <a:r>
                        <a:rPr lang="en-US" sz="1400" kern="100">
                          <a:effectLst/>
                          <a:latin typeface="Times New Roman"/>
                          <a:ea typeface="宋体"/>
                        </a:rPr>
                        <a:t>71,</a:t>
                      </a:r>
                      <a:r>
                        <a:rPr lang="zh-CN" sz="1400" kern="100">
                          <a:effectLst/>
                          <a:latin typeface="Times New Roman"/>
                          <a:ea typeface="宋体"/>
                        </a:rPr>
                        <a:t>高度</a:t>
                      </a:r>
                      <a:r>
                        <a:rPr lang="en-US" sz="1400" kern="100">
                          <a:effectLst/>
                          <a:latin typeface="Times New Roman"/>
                          <a:ea typeface="宋体"/>
                        </a:rPr>
                        <a:t>31;</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readOnly: </a:t>
                      </a:r>
                      <a:r>
                        <a:rPr lang="zh-CN" sz="1400" kern="100">
                          <a:effectLst/>
                          <a:latin typeface="Times New Roman"/>
                          <a:ea typeface="宋体"/>
                        </a:rPr>
                        <a:t>勾选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a:txBody>
                    <a:bodyPr/>
                    <a:lstStyle/>
                    <a:p>
                      <a:pPr indent="127000" algn="ctr">
                        <a:lnSpc>
                          <a:spcPct val="100000"/>
                        </a:lnSpc>
                        <a:spcAft>
                          <a:spcPts val="0"/>
                        </a:spcAft>
                      </a:pPr>
                      <a:r>
                        <a:rPr lang="en-US" sz="1400" kern="100">
                          <a:effectLst/>
                          <a:latin typeface="宋体"/>
                          <a:ea typeface="宋体"/>
                        </a:rPr>
                        <a:t>⑤</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recvSizeLineEdit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QLineEdit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Aft>
                          <a:spcPts val="0"/>
                        </a:spcAft>
                      </a:pPr>
                      <a:r>
                        <a:rPr lang="en-US" sz="1400" kern="100">
                          <a:effectLst/>
                          <a:latin typeface="Times New Roman"/>
                          <a:ea typeface="宋体"/>
                        </a:rPr>
                        <a:t>enabled: </a:t>
                      </a:r>
                      <a:r>
                        <a:rPr lang="zh-CN" sz="1400" kern="100">
                          <a:effectLst/>
                          <a:latin typeface="Times New Roman"/>
                          <a:ea typeface="宋体"/>
                        </a:rPr>
                        <a:t>取消勾选</a:t>
                      </a:r>
                      <a:r>
                        <a:rPr lang="en-US" sz="1400" kern="100">
                          <a:effectLst/>
                          <a:latin typeface="Times New Roman"/>
                          <a:ea typeface="宋体"/>
                        </a:rPr>
                        <a:t>;</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geometry: X 260,Y 110,</a:t>
                      </a:r>
                      <a:r>
                        <a:rPr lang="zh-CN" sz="1400" kern="100">
                          <a:effectLst/>
                          <a:latin typeface="Times New Roman"/>
                          <a:ea typeface="宋体"/>
                        </a:rPr>
                        <a:t>宽度</a:t>
                      </a:r>
                      <a:r>
                        <a:rPr lang="en-US" sz="1400" kern="100">
                          <a:effectLst/>
                          <a:latin typeface="Times New Roman"/>
                          <a:ea typeface="宋体"/>
                        </a:rPr>
                        <a:t>71,</a:t>
                      </a:r>
                      <a:r>
                        <a:rPr lang="zh-CN" sz="1400" kern="100">
                          <a:effectLst/>
                          <a:latin typeface="Times New Roman"/>
                          <a:ea typeface="宋体"/>
                        </a:rPr>
                        <a:t>高度</a:t>
                      </a:r>
                      <a:r>
                        <a:rPr lang="en-US" sz="1400" kern="100">
                          <a:effectLst/>
                          <a:latin typeface="Times New Roman"/>
                          <a:ea typeface="宋体"/>
                        </a:rPr>
                        <a:t>31;</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font: </a:t>
                      </a:r>
                      <a:r>
                        <a:rPr lang="zh-CN" sz="1400" kern="100">
                          <a:effectLst/>
                          <a:latin typeface="Times New Roman"/>
                          <a:ea typeface="宋体"/>
                        </a:rPr>
                        <a:t>微软雅黑</a:t>
                      </a:r>
                      <a:r>
                        <a:rPr lang="en-US" sz="1400" kern="100">
                          <a:effectLst/>
                          <a:latin typeface="Times New Roman"/>
                          <a:ea typeface="宋体"/>
                        </a:rPr>
                        <a:t>,10;</a:t>
                      </a:r>
                      <a:endParaRPr lang="zh-CN" sz="1400" kern="100">
                        <a:effectLst/>
                        <a:latin typeface="Times New Roman"/>
                        <a:ea typeface="宋体"/>
                      </a:endParaRPr>
                    </a:p>
                    <a:p>
                      <a:pPr indent="127000" algn="l">
                        <a:lnSpc>
                          <a:spcPct val="100000"/>
                        </a:lnSpc>
                        <a:spcAft>
                          <a:spcPts val="0"/>
                        </a:spcAft>
                      </a:pPr>
                      <a:r>
                        <a:rPr lang="en-US" sz="1400" kern="100">
                          <a:effectLst/>
                          <a:latin typeface="Times New Roman"/>
                          <a:ea typeface="宋体"/>
                        </a:rPr>
                        <a:t>alignment: </a:t>
                      </a:r>
                      <a:r>
                        <a:rPr lang="zh-CN" sz="1400" kern="100">
                          <a:effectLst/>
                          <a:latin typeface="Times New Roman"/>
                          <a:ea typeface="宋体"/>
                        </a:rPr>
                        <a:t>水平的</a:t>
                      </a:r>
                      <a:r>
                        <a:rPr lang="en-US" sz="1400" kern="100">
                          <a:effectLst/>
                          <a:latin typeface="Times New Roman"/>
                          <a:ea typeface="宋体"/>
                        </a:rPr>
                        <a:t>,AlignHCenter;</a:t>
                      </a:r>
                      <a:endParaRPr lang="zh-CN" sz="1400" kern="100">
                        <a:effectLst/>
                        <a:latin typeface="Times New Roman"/>
                        <a:ea typeface="宋体"/>
                      </a:endParaRPr>
                    </a:p>
                    <a:p>
                      <a:pPr indent="127000" algn="just">
                        <a:lnSpc>
                          <a:spcPct val="100000"/>
                        </a:lnSpc>
                        <a:spcAft>
                          <a:spcPts val="0"/>
                        </a:spcAft>
                      </a:pPr>
                      <a:r>
                        <a:rPr lang="en-US" sz="1400" kern="100">
                          <a:effectLst/>
                          <a:latin typeface="Times New Roman"/>
                          <a:ea typeface="宋体"/>
                        </a:rPr>
                        <a:t>readOnly: </a:t>
                      </a:r>
                      <a:r>
                        <a:rPr lang="zh-CN" sz="1400" kern="100">
                          <a:effectLst/>
                          <a:latin typeface="Times New Roman"/>
                          <a:ea typeface="宋体"/>
                        </a:rPr>
                        <a:t>勾选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a:txBody>
                    <a:bodyPr/>
                    <a:lstStyle/>
                    <a:p>
                      <a:pPr indent="127000" algn="ctr">
                        <a:lnSpc>
                          <a:spcPct val="100000"/>
                        </a:lnSpc>
                        <a:spcAft>
                          <a:spcPts val="0"/>
                        </a:spcAft>
                      </a:pPr>
                      <a:r>
                        <a:rPr lang="en-US" sz="1400" kern="100">
                          <a:effectLst/>
                          <a:latin typeface="宋体"/>
                          <a:ea typeface="宋体"/>
                        </a:rPr>
                        <a:t>⑥</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recvProgressBar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QProgressBar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value: 0</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a:txBody>
                    <a:bodyPr/>
                    <a:lstStyle/>
                    <a:p>
                      <a:pPr indent="127000" algn="ctr">
                        <a:lnSpc>
                          <a:spcPct val="100000"/>
                        </a:lnSpc>
                        <a:spcAft>
                          <a:spcPts val="0"/>
                        </a:spcAft>
                      </a:pPr>
                      <a:r>
                        <a:rPr lang="en-US" sz="1400" kern="100">
                          <a:effectLst/>
                          <a:latin typeface="宋体"/>
                          <a:ea typeface="宋体"/>
                        </a:rPr>
                        <a:t>⑦</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rateLabel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a:effectLst/>
                          <a:latin typeface="Times New Roman"/>
                          <a:ea typeface="宋体"/>
                        </a:rPr>
                        <a:t>QLabel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00000"/>
                        </a:lnSpc>
                        <a:spcAft>
                          <a:spcPts val="0"/>
                        </a:spcAft>
                      </a:pPr>
                      <a:r>
                        <a:rPr lang="en-US" sz="1400" kern="100" dirty="0">
                          <a:effectLst/>
                          <a:latin typeface="Times New Roman"/>
                          <a:ea typeface="宋体"/>
                        </a:rPr>
                        <a:t>font: </a:t>
                      </a:r>
                      <a:r>
                        <a:rPr lang="zh-CN" sz="1400" kern="100" dirty="0">
                          <a:effectLst/>
                          <a:latin typeface="Times New Roman"/>
                          <a:ea typeface="宋体"/>
                        </a:rPr>
                        <a:t>微软雅黑</a:t>
                      </a:r>
                      <a:r>
                        <a:rPr lang="en-US" sz="1400" kern="100" dirty="0">
                          <a:effectLst/>
                          <a:latin typeface="Times New Roman"/>
                          <a:ea typeface="宋体"/>
                        </a:rPr>
                        <a:t>,10;</a:t>
                      </a:r>
                      <a:endParaRPr lang="zh-CN" sz="1400" kern="100" dirty="0">
                        <a:effectLst/>
                        <a:latin typeface="Times New Roman"/>
                        <a:ea typeface="宋体"/>
                      </a:endParaRPr>
                    </a:p>
                    <a:p>
                      <a:pPr indent="127000" algn="just">
                        <a:lnSpc>
                          <a:spcPct val="100000"/>
                        </a:lnSpc>
                        <a:spcAft>
                          <a:spcPts val="0"/>
                        </a:spcAft>
                      </a:pPr>
                      <a:r>
                        <a:rPr lang="en-US" sz="1400" kern="100" dirty="0">
                          <a:effectLst/>
                          <a:latin typeface="Times New Roman"/>
                          <a:ea typeface="宋体"/>
                        </a:rPr>
                        <a:t>text: </a:t>
                      </a:r>
                      <a:r>
                        <a:rPr lang="zh-CN" sz="1400" kern="100" dirty="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12217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4185761" cy="461665"/>
          </a:xfrm>
          <a:prstGeom prst="rect">
            <a:avLst/>
          </a:prstGeom>
        </p:spPr>
        <p:txBody>
          <a:bodyPr wrap="none">
            <a:spAutoFit/>
          </a:bodyPr>
          <a:lstStyle/>
          <a:p>
            <a:r>
              <a:rPr lang="zh-CN" altLang="zh-CN" sz="2400" b="1" dirty="0"/>
              <a:t>【综合实例】微信客户端程序</a:t>
            </a:r>
          </a:p>
        </p:txBody>
      </p:sp>
      <p:sp>
        <p:nvSpPr>
          <p:cNvPr id="3" name="TextBox 2"/>
          <p:cNvSpPr txBox="1"/>
          <p:nvPr/>
        </p:nvSpPr>
        <p:spPr>
          <a:xfrm>
            <a:off x="748145" y="1056904"/>
            <a:ext cx="10331533" cy="646331"/>
          </a:xfrm>
          <a:prstGeom prst="rect">
            <a:avLst/>
          </a:prstGeom>
          <a:noFill/>
        </p:spPr>
        <p:txBody>
          <a:bodyPr wrap="square" rtlCol="0">
            <a:spAutoFit/>
          </a:bodyPr>
          <a:lstStyle/>
          <a:p>
            <a:pPr indent="450850"/>
            <a:r>
              <a:rPr lang="zh-CN" altLang="zh-CN" sz="1800" dirty="0"/>
              <a:t>在当前的移动互联网时代，微信已经成为人们生活中不可或缺的通信交流工具，除手机端</a:t>
            </a:r>
            <a:r>
              <a:rPr lang="en-US" altLang="zh-CN" sz="1800" dirty="0"/>
              <a:t>APP</a:t>
            </a:r>
            <a:r>
              <a:rPr lang="zh-CN" altLang="zh-CN" sz="1800" dirty="0"/>
              <a:t>外，微信同时也有能运行于计算机上的客户端版本（如图</a:t>
            </a:r>
            <a:r>
              <a:rPr lang="en-US" altLang="zh-CN" sz="1800" dirty="0"/>
              <a:t>19.1</a:t>
            </a:r>
            <a:r>
              <a:rPr lang="zh-CN" altLang="zh-CN" sz="1800" dirty="0"/>
              <a:t>所示）。</a:t>
            </a:r>
            <a:endParaRPr lang="zh-CN" altLang="en-US" sz="1800" dirty="0"/>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931" y="1849294"/>
            <a:ext cx="7178972" cy="40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2741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1282" y="1330037"/>
            <a:ext cx="9452760"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19</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【综合实例】微信客户端程序</a:t>
            </a:r>
          </a:p>
        </p:txBody>
      </p:sp>
      <p:sp>
        <p:nvSpPr>
          <p:cNvPr id="3" name="TextBox 2"/>
          <p:cNvSpPr txBox="1"/>
          <p:nvPr/>
        </p:nvSpPr>
        <p:spPr>
          <a:xfrm>
            <a:off x="6044540" y="3111333"/>
            <a:ext cx="4275117" cy="646331"/>
          </a:xfrm>
          <a:prstGeom prst="rect">
            <a:avLst/>
          </a:prstGeom>
          <a:noFill/>
        </p:spPr>
        <p:txBody>
          <a:bodyPr wrap="square" rtlCol="0">
            <a:spAutoFit/>
          </a:bodyPr>
          <a:lstStyle/>
          <a:p>
            <a:r>
              <a:rPr lang="en-US" altLang="zh-CN" sz="3600" b="1" dirty="0" smtClean="0"/>
              <a:t>——</a:t>
            </a:r>
            <a:r>
              <a:rPr lang="zh-CN" altLang="zh-CN" sz="3600" b="1" dirty="0"/>
              <a:t>登录功能实现</a:t>
            </a:r>
          </a:p>
        </p:txBody>
      </p:sp>
    </p:spTree>
    <p:extLst>
      <p:ext uri="{BB962C8B-B14F-4D97-AF65-F5344CB8AC3E}">
        <p14:creationId xmlns:p14="http://schemas.microsoft.com/office/powerpoint/2010/main" val="74945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40943" cy="461665"/>
          </a:xfrm>
          <a:prstGeom prst="rect">
            <a:avLst/>
          </a:prstGeom>
        </p:spPr>
        <p:txBody>
          <a:bodyPr wrap="none">
            <a:spAutoFit/>
          </a:bodyPr>
          <a:lstStyle/>
          <a:p>
            <a:r>
              <a:rPr lang="zh-CN" altLang="zh-CN" sz="2400" b="1" dirty="0"/>
              <a:t>登录功能实现</a:t>
            </a:r>
          </a:p>
        </p:txBody>
      </p:sp>
      <p:sp>
        <p:nvSpPr>
          <p:cNvPr id="3" name="TextBox 2"/>
          <p:cNvSpPr txBox="1"/>
          <p:nvPr/>
        </p:nvSpPr>
        <p:spPr>
          <a:xfrm>
            <a:off x="1136845" y="1056904"/>
            <a:ext cx="10097212" cy="1631216"/>
          </a:xfrm>
          <a:prstGeom prst="rect">
            <a:avLst/>
          </a:prstGeom>
          <a:noFill/>
        </p:spPr>
        <p:txBody>
          <a:bodyPr wrap="square" rtlCol="0">
            <a:spAutoFit/>
          </a:bodyPr>
          <a:lstStyle/>
          <a:p>
            <a:pPr>
              <a:spcBef>
                <a:spcPts val="600"/>
              </a:spcBef>
              <a:spcAft>
                <a:spcPts val="600"/>
              </a:spcAft>
            </a:pPr>
            <a:r>
              <a:rPr lang="en-US" altLang="zh-CN" b="1" dirty="0"/>
              <a:t>1</a:t>
            </a:r>
            <a:r>
              <a:rPr lang="zh-CN" altLang="zh-CN" b="1" dirty="0"/>
              <a:t>．声明变量和方法</a:t>
            </a:r>
          </a:p>
          <a:p>
            <a:r>
              <a:rPr lang="zh-CN" altLang="zh-CN" dirty="0"/>
              <a:t>进入“</a:t>
            </a:r>
            <a:r>
              <a:rPr lang="en-US" altLang="zh-CN" dirty="0" err="1"/>
              <a:t>logindialog.h</a:t>
            </a:r>
            <a:r>
              <a:rPr lang="zh-CN" altLang="zh-CN" dirty="0"/>
              <a:t>”头文件，在其中</a:t>
            </a:r>
            <a:r>
              <a:rPr lang="zh-CN" altLang="zh-CN" dirty="0">
                <a:hlinkClick r:id="rId2" action="ppaction://hlinkfile"/>
              </a:rPr>
              <a:t>添加变量和方法声明，</a:t>
            </a:r>
            <a:r>
              <a:rPr lang="zh-CN" altLang="zh-CN" dirty="0" smtClean="0">
                <a:hlinkClick r:id="rId2" action="ppaction://hlinkfile"/>
              </a:rPr>
              <a:t>代码</a:t>
            </a:r>
            <a:r>
              <a:rPr lang="zh-CN" altLang="en-US" dirty="0" smtClean="0">
                <a:hlinkClick r:id="rId2" action="ppaction://hlinkfile"/>
              </a:rPr>
              <a:t>。</a:t>
            </a:r>
            <a:endParaRPr lang="zh-CN" altLang="zh-CN" dirty="0"/>
          </a:p>
          <a:p>
            <a:pPr>
              <a:spcBef>
                <a:spcPts val="600"/>
              </a:spcBef>
              <a:spcAft>
                <a:spcPts val="600"/>
              </a:spcAft>
            </a:pPr>
            <a:r>
              <a:rPr lang="en-US" altLang="zh-CN" b="1" dirty="0"/>
              <a:t>2</a:t>
            </a:r>
            <a:r>
              <a:rPr lang="zh-CN" altLang="zh-CN" b="1" dirty="0"/>
              <a:t>．实现登录验证功能</a:t>
            </a:r>
          </a:p>
          <a:p>
            <a:r>
              <a:rPr lang="zh-CN" altLang="zh-CN" dirty="0"/>
              <a:t>在“</a:t>
            </a:r>
            <a:r>
              <a:rPr lang="en-US" altLang="zh-CN" dirty="0" err="1"/>
              <a:t>logindialog</a:t>
            </a:r>
            <a:r>
              <a:rPr lang="en-US" altLang="zh-CN" dirty="0"/>
              <a:t>..</a:t>
            </a:r>
            <a:r>
              <a:rPr lang="en-US" altLang="zh-CN" dirty="0" err="1"/>
              <a:t>cpp</a:t>
            </a:r>
            <a:r>
              <a:rPr lang="zh-CN" altLang="zh-CN" dirty="0"/>
              <a:t>”源文件中</a:t>
            </a:r>
            <a:r>
              <a:rPr lang="zh-CN" altLang="zh-CN" dirty="0">
                <a:hlinkClick r:id="rId3" action="ppaction://hlinkfile"/>
              </a:rPr>
              <a:t>实现登录验证功能，</a:t>
            </a:r>
            <a:r>
              <a:rPr lang="zh-CN" altLang="zh-CN" dirty="0" smtClean="0">
                <a:hlinkClick r:id="rId3" action="ppaction://hlinkfile"/>
              </a:rPr>
              <a:t>代码</a:t>
            </a:r>
            <a:r>
              <a:rPr lang="zh-CN" altLang="en-US" dirty="0" smtClean="0">
                <a:hlinkClick r:id="rId3" action="ppaction://hlinkfile"/>
              </a:rPr>
              <a:t>。</a:t>
            </a:r>
            <a:endParaRPr lang="zh-CN" altLang="zh-CN" dirty="0"/>
          </a:p>
          <a:p>
            <a:r>
              <a:rPr lang="zh-CN" altLang="zh-CN" dirty="0"/>
              <a:t>为了能由登录对话框来启动聊天窗口，还必须在项目的主启动源文件</a:t>
            </a:r>
            <a:r>
              <a:rPr lang="en-US" altLang="zh-CN" dirty="0"/>
              <a:t>main.cpp</a:t>
            </a:r>
            <a:r>
              <a:rPr lang="zh-CN" altLang="zh-CN" dirty="0"/>
              <a:t>中修改代码如下</a:t>
            </a:r>
            <a:r>
              <a:rPr lang="zh-CN" altLang="zh-CN" dirty="0" smtClean="0"/>
              <a:t>：</a:t>
            </a:r>
            <a:endParaRPr lang="zh-CN" altLang="zh-CN" dirty="0"/>
          </a:p>
        </p:txBody>
      </p:sp>
      <p:sp>
        <p:nvSpPr>
          <p:cNvPr id="5" name="TextBox 4"/>
          <p:cNvSpPr txBox="1"/>
          <p:nvPr/>
        </p:nvSpPr>
        <p:spPr>
          <a:xfrm>
            <a:off x="1136845" y="2690744"/>
            <a:ext cx="9598449" cy="4133017"/>
          </a:xfrm>
          <a:prstGeom prst="roundRect">
            <a:avLst>
              <a:gd name="adj" fmla="val 5978"/>
            </a:avLst>
          </a:prstGeom>
          <a:solidFill>
            <a:srgbClr val="DDDDDD"/>
          </a:solidFill>
        </p:spPr>
        <p:txBody>
          <a:bodyPr wrap="square" rtlCol="0">
            <a:spAutoFit/>
          </a:bodyPr>
          <a:lstStyle/>
          <a:p>
            <a:r>
              <a:rPr lang="en-US" altLang="zh-CN" dirty="0"/>
              <a:t>#include "</a:t>
            </a:r>
            <a:r>
              <a:rPr lang="en-US" altLang="zh-CN" dirty="0" err="1"/>
              <a:t>mainwindow.h</a:t>
            </a:r>
            <a:r>
              <a:rPr lang="en-US" altLang="zh-CN" dirty="0"/>
              <a:t>"</a:t>
            </a:r>
            <a:endParaRPr lang="zh-CN" altLang="zh-CN" dirty="0"/>
          </a:p>
          <a:p>
            <a:r>
              <a:rPr lang="en-US" altLang="zh-CN" dirty="0"/>
              <a:t>#include &lt;</a:t>
            </a:r>
            <a:r>
              <a:rPr lang="en-US" altLang="zh-CN" dirty="0" err="1"/>
              <a:t>QApplication</a:t>
            </a:r>
            <a:r>
              <a:rPr lang="en-US" altLang="zh-CN" dirty="0"/>
              <a:t>&gt;</a:t>
            </a:r>
            <a:endParaRPr lang="zh-CN" altLang="zh-CN" dirty="0"/>
          </a:p>
          <a:p>
            <a:r>
              <a:rPr lang="en-US" altLang="zh-CN" dirty="0"/>
              <a:t>#include "</a:t>
            </a:r>
            <a:r>
              <a:rPr lang="en-US" altLang="zh-CN" dirty="0" err="1"/>
              <a:t>logindialog.h</a:t>
            </a:r>
            <a:r>
              <a:rPr lang="en-US" altLang="zh-CN" dirty="0"/>
              <a:t>"</a:t>
            </a:r>
            <a:endParaRPr lang="zh-CN" altLang="zh-CN" dirty="0"/>
          </a:p>
          <a:p>
            <a:r>
              <a:rPr lang="en-US" altLang="zh-CN" dirty="0"/>
              <a:t> </a:t>
            </a:r>
            <a:endParaRPr lang="zh-CN" altLang="zh-CN" dirty="0"/>
          </a:p>
          <a:p>
            <a:r>
              <a:rPr lang="en-US" altLang="zh-CN" dirty="0" err="1"/>
              <a:t>int</a:t>
            </a:r>
            <a:r>
              <a:rPr lang="en-US" altLang="zh-CN" dirty="0"/>
              <a:t> main(</a:t>
            </a:r>
            <a:r>
              <a:rPr lang="en-US" altLang="zh-CN" dirty="0" err="1"/>
              <a:t>int</a:t>
            </a:r>
            <a:r>
              <a:rPr lang="en-US" altLang="zh-CN" dirty="0"/>
              <a:t> </a:t>
            </a:r>
            <a:r>
              <a:rPr lang="en-US" altLang="zh-CN" dirty="0" err="1"/>
              <a:t>argc</a:t>
            </a:r>
            <a:r>
              <a:rPr lang="en-US" altLang="zh-CN" dirty="0"/>
              <a:t>, char *</a:t>
            </a:r>
            <a:r>
              <a:rPr lang="en-US" altLang="zh-CN" dirty="0" err="1"/>
              <a:t>argv</a:t>
            </a:r>
            <a:r>
              <a:rPr lang="en-US" altLang="zh-CN" dirty="0"/>
              <a:t>[])</a:t>
            </a:r>
            <a:endParaRPr lang="zh-CN" altLang="zh-CN" dirty="0"/>
          </a:p>
          <a:p>
            <a:r>
              <a:rPr lang="en-US" altLang="zh-CN" dirty="0"/>
              <a:t>{</a:t>
            </a:r>
            <a:endParaRPr lang="zh-CN" altLang="zh-CN" dirty="0"/>
          </a:p>
          <a:p>
            <a:r>
              <a:rPr lang="en-US" altLang="zh-CN" dirty="0"/>
              <a:t>    </a:t>
            </a:r>
            <a:r>
              <a:rPr lang="en-US" altLang="zh-CN" dirty="0" err="1"/>
              <a:t>QApplication</a:t>
            </a:r>
            <a:r>
              <a:rPr lang="en-US" altLang="zh-CN" dirty="0"/>
              <a:t> a(</a:t>
            </a:r>
            <a:r>
              <a:rPr lang="en-US" altLang="zh-CN" dirty="0" err="1"/>
              <a:t>argc</a:t>
            </a:r>
            <a:r>
              <a:rPr lang="en-US" altLang="zh-CN" dirty="0"/>
              <a:t>, </a:t>
            </a:r>
            <a:r>
              <a:rPr lang="en-US" altLang="zh-CN" dirty="0" err="1"/>
              <a:t>argv</a:t>
            </a:r>
            <a:r>
              <a:rPr lang="en-US" altLang="zh-CN" dirty="0"/>
              <a:t>);</a:t>
            </a:r>
            <a:endParaRPr lang="zh-CN" altLang="zh-CN" dirty="0"/>
          </a:p>
          <a:p>
            <a:r>
              <a:rPr lang="en-US" altLang="zh-CN" dirty="0"/>
              <a:t>    </a:t>
            </a:r>
            <a:r>
              <a:rPr lang="en-US" altLang="zh-CN" dirty="0" err="1"/>
              <a:t>LoginDialog</a:t>
            </a:r>
            <a:r>
              <a:rPr lang="en-US" altLang="zh-CN" dirty="0"/>
              <a:t> </a:t>
            </a:r>
            <a:r>
              <a:rPr lang="en-US" altLang="zh-CN" dirty="0" err="1"/>
              <a:t>logindlg</a:t>
            </a:r>
            <a:r>
              <a:rPr lang="en-US" altLang="zh-CN" dirty="0"/>
              <a:t>;</a:t>
            </a:r>
            <a:endParaRPr lang="zh-CN" altLang="zh-CN" dirty="0"/>
          </a:p>
          <a:p>
            <a:r>
              <a:rPr lang="en-US" altLang="zh-CN" dirty="0"/>
              <a:t>    </a:t>
            </a:r>
            <a:r>
              <a:rPr lang="en-US" altLang="zh-CN" dirty="0" err="1"/>
              <a:t>logindlg.show</a:t>
            </a:r>
            <a:r>
              <a:rPr lang="en-US" altLang="zh-CN" dirty="0"/>
              <a:t>();					</a:t>
            </a:r>
            <a:r>
              <a:rPr lang="en-US" altLang="zh-CN" dirty="0" smtClean="0"/>
              <a:t>//</a:t>
            </a:r>
            <a:r>
              <a:rPr lang="zh-CN" altLang="zh-CN" dirty="0"/>
              <a:t>程序启动初始显示的是登录对话框</a:t>
            </a:r>
          </a:p>
          <a:p>
            <a:r>
              <a:rPr lang="en-US" altLang="zh-CN" dirty="0"/>
              <a:t>    //</a:t>
            </a:r>
            <a:r>
              <a:rPr lang="zh-CN" altLang="zh-CN" dirty="0"/>
              <a:t>注释掉下面两行</a:t>
            </a:r>
          </a:p>
          <a:p>
            <a:r>
              <a:rPr lang="en-US" altLang="zh-CN" dirty="0"/>
              <a:t>    //</a:t>
            </a:r>
            <a:r>
              <a:rPr lang="en-US" altLang="zh-CN" dirty="0" err="1"/>
              <a:t>MainWindow</a:t>
            </a:r>
            <a:r>
              <a:rPr lang="en-US" altLang="zh-CN" dirty="0"/>
              <a:t> w;</a:t>
            </a:r>
            <a:endParaRPr lang="zh-CN" altLang="zh-CN" dirty="0"/>
          </a:p>
          <a:p>
            <a:r>
              <a:rPr lang="en-US" altLang="zh-CN" dirty="0"/>
              <a:t>    //</a:t>
            </a:r>
            <a:r>
              <a:rPr lang="en-US" altLang="zh-CN" dirty="0" err="1"/>
              <a:t>w.show</a:t>
            </a:r>
            <a:r>
              <a:rPr lang="en-US" altLang="zh-CN" dirty="0"/>
              <a:t>();</a:t>
            </a:r>
            <a:endParaRPr lang="zh-CN" altLang="zh-CN" dirty="0"/>
          </a:p>
          <a:p>
            <a:r>
              <a:rPr lang="en-US" altLang="zh-CN" dirty="0"/>
              <a:t> </a:t>
            </a:r>
            <a:endParaRPr lang="zh-CN" altLang="zh-CN" dirty="0"/>
          </a:p>
          <a:p>
            <a:r>
              <a:rPr lang="en-US" altLang="zh-CN" dirty="0"/>
              <a:t>    return </a:t>
            </a:r>
            <a:r>
              <a:rPr lang="en-US" altLang="zh-CN" dirty="0" err="1"/>
              <a:t>a.exec</a:t>
            </a:r>
            <a:r>
              <a:rPr lang="en-US" altLang="zh-CN" dirty="0"/>
              <a:t>();</a:t>
            </a:r>
            <a:endParaRPr lang="zh-CN" altLang="zh-CN" dirty="0"/>
          </a:p>
          <a:p>
            <a:r>
              <a:rPr lang="en-US" altLang="zh-CN" dirty="0" smtClean="0"/>
              <a:t>}</a:t>
            </a:r>
          </a:p>
        </p:txBody>
      </p:sp>
    </p:spTree>
    <p:extLst>
      <p:ext uri="{BB962C8B-B14F-4D97-AF65-F5344CB8AC3E}">
        <p14:creationId xmlns:p14="http://schemas.microsoft.com/office/powerpoint/2010/main" val="253836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40943" cy="461665"/>
          </a:xfrm>
          <a:prstGeom prst="rect">
            <a:avLst/>
          </a:prstGeom>
        </p:spPr>
        <p:txBody>
          <a:bodyPr wrap="none">
            <a:spAutoFit/>
          </a:bodyPr>
          <a:lstStyle/>
          <a:p>
            <a:r>
              <a:rPr lang="zh-CN" altLang="zh-CN" sz="2400" b="1" dirty="0"/>
              <a:t>登录功能实现</a:t>
            </a:r>
          </a:p>
        </p:txBody>
      </p:sp>
      <p:sp>
        <p:nvSpPr>
          <p:cNvPr id="3" name="TextBox 2"/>
          <p:cNvSpPr txBox="1"/>
          <p:nvPr/>
        </p:nvSpPr>
        <p:spPr>
          <a:xfrm>
            <a:off x="831273" y="1021278"/>
            <a:ext cx="10200904" cy="646331"/>
          </a:xfrm>
          <a:prstGeom prst="rect">
            <a:avLst/>
          </a:prstGeom>
          <a:noFill/>
        </p:spPr>
        <p:txBody>
          <a:bodyPr wrap="square" rtlCol="0">
            <a:spAutoFit/>
          </a:bodyPr>
          <a:lstStyle/>
          <a:p>
            <a:pPr indent="450850"/>
            <a:r>
              <a:rPr lang="zh-CN" altLang="zh-CN" sz="1800" dirty="0"/>
              <a:t>读者可以先来运行这个程序，出现登录界面，故意输入不存在的用户名或输错密码，分别弹出警告提示消息框（如图</a:t>
            </a:r>
            <a:r>
              <a:rPr lang="en-US" altLang="zh-CN" sz="1800" dirty="0"/>
              <a:t>19.10</a:t>
            </a:r>
            <a:r>
              <a:rPr lang="zh-CN" altLang="zh-CN" sz="1800" dirty="0"/>
              <a:t>所示）</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168856667"/>
              </p:ext>
            </p:extLst>
          </p:nvPr>
        </p:nvGraphicFramePr>
        <p:xfrm>
          <a:off x="3123750" y="1816924"/>
          <a:ext cx="5615949" cy="4051133"/>
        </p:xfrm>
        <a:graphic>
          <a:graphicData uri="http://schemas.openxmlformats.org/presentationml/2006/ole">
            <mc:AlternateContent xmlns:mc="http://schemas.openxmlformats.org/markup-compatibility/2006">
              <mc:Choice xmlns:v="urn:schemas-microsoft-com:vml" Requires="v">
                <p:oleObj spid="_x0000_s15370" name="Visio" r:id="rId3" imgW="5865005" imgH="4218252" progId="Visio.Drawing.11">
                  <p:embed/>
                </p:oleObj>
              </mc:Choice>
              <mc:Fallback>
                <p:oleObj name="Visio" r:id="rId3" imgW="5865005" imgH="421825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3750" y="1816924"/>
                        <a:ext cx="5615949" cy="4051133"/>
                      </a:xfrm>
                      <a:prstGeom prst="rect">
                        <a:avLst/>
                      </a:prstGeom>
                      <a:noFill/>
                    </p:spPr>
                  </p:pic>
                </p:oleObj>
              </mc:Fallback>
            </mc:AlternateContent>
          </a:graphicData>
        </a:graphic>
      </p:graphicFrame>
    </p:spTree>
    <p:extLst>
      <p:ext uri="{BB962C8B-B14F-4D97-AF65-F5344CB8AC3E}">
        <p14:creationId xmlns:p14="http://schemas.microsoft.com/office/powerpoint/2010/main" val="485601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1282" y="1330037"/>
            <a:ext cx="9452760"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19</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【综合实例】微信客户端程序</a:t>
            </a:r>
          </a:p>
        </p:txBody>
      </p:sp>
      <p:sp>
        <p:nvSpPr>
          <p:cNvPr id="3" name="TextBox 2"/>
          <p:cNvSpPr txBox="1"/>
          <p:nvPr/>
        </p:nvSpPr>
        <p:spPr>
          <a:xfrm>
            <a:off x="5320146" y="3111333"/>
            <a:ext cx="5830784" cy="646331"/>
          </a:xfrm>
          <a:prstGeom prst="rect">
            <a:avLst/>
          </a:prstGeom>
          <a:noFill/>
        </p:spPr>
        <p:txBody>
          <a:bodyPr wrap="square" rtlCol="0">
            <a:spAutoFit/>
          </a:bodyPr>
          <a:lstStyle/>
          <a:p>
            <a:r>
              <a:rPr lang="en-US" altLang="zh-CN" sz="3600" b="1" dirty="0" smtClean="0"/>
              <a:t>——</a:t>
            </a:r>
            <a:r>
              <a:rPr lang="zh-CN" altLang="zh-CN" sz="3600" b="1" dirty="0"/>
              <a:t>基本聊天会话功能实现</a:t>
            </a:r>
          </a:p>
        </p:txBody>
      </p:sp>
    </p:spTree>
    <p:extLst>
      <p:ext uri="{BB962C8B-B14F-4D97-AF65-F5344CB8AC3E}">
        <p14:creationId xmlns:p14="http://schemas.microsoft.com/office/powerpoint/2010/main" val="983185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40220"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53551"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82720"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5756" y="923878"/>
            <a:ext cx="939645" cy="1112796"/>
          </a:xfrm>
          <a:prstGeom prst="rect">
            <a:avLst/>
          </a:prstGeom>
        </p:spPr>
      </p:pic>
      <p:sp>
        <p:nvSpPr>
          <p:cNvPr id="25" name="TextBox 5"/>
          <p:cNvSpPr txBox="1"/>
          <p:nvPr/>
        </p:nvSpPr>
        <p:spPr>
          <a:xfrm>
            <a:off x="4952713" y="3769701"/>
            <a:ext cx="2273866" cy="518595"/>
          </a:xfrm>
          <a:prstGeom prst="rect">
            <a:avLst/>
          </a:prstGeom>
          <a:noFill/>
        </p:spPr>
        <p:txBody>
          <a:bodyPr wrap="square" lIns="86863" tIns="43430" rIns="86863" bIns="43430" rtlCol="0">
            <a:spAutoFit/>
          </a:bodyPr>
          <a:lstStyle/>
          <a:p>
            <a:r>
              <a:rPr lang="zh-CN" altLang="zh-CN" sz="2800" b="1" dirty="0" smtClean="0"/>
              <a:t>基</a:t>
            </a:r>
            <a:r>
              <a:rPr lang="en-US" altLang="zh-CN" sz="2800" b="1" dirty="0" smtClean="0"/>
              <a:t>  </a:t>
            </a:r>
            <a:r>
              <a:rPr lang="zh-CN" altLang="zh-CN" sz="2800" b="1" dirty="0" smtClean="0"/>
              <a:t>本</a:t>
            </a:r>
            <a:r>
              <a:rPr lang="en-US" altLang="zh-CN" sz="2800" b="1" dirty="0" smtClean="0"/>
              <a:t>  </a:t>
            </a:r>
            <a:r>
              <a:rPr lang="zh-CN" altLang="zh-CN" sz="2800" b="1" dirty="0" smtClean="0"/>
              <a:t>原</a:t>
            </a:r>
            <a:r>
              <a:rPr lang="en-US" altLang="zh-CN" sz="2800" b="1" dirty="0" smtClean="0"/>
              <a:t>  </a:t>
            </a:r>
            <a:r>
              <a:rPr lang="zh-CN" altLang="zh-CN" sz="2800" b="1" dirty="0" smtClean="0"/>
              <a:t>理</a:t>
            </a:r>
            <a:endParaRPr lang="zh-CN" altLang="zh-CN" sz="2800" b="1" dirty="0"/>
          </a:p>
        </p:txBody>
      </p:sp>
    </p:spTree>
    <p:extLst>
      <p:ext uri="{BB962C8B-B14F-4D97-AF65-F5344CB8AC3E}">
        <p14:creationId xmlns:p14="http://schemas.microsoft.com/office/powerpoint/2010/main" val="117342037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基本原理</a:t>
            </a:r>
          </a:p>
        </p:txBody>
      </p:sp>
      <p:sp>
        <p:nvSpPr>
          <p:cNvPr id="3" name="TextBox 2"/>
          <p:cNvSpPr txBox="1"/>
          <p:nvPr/>
        </p:nvSpPr>
        <p:spPr>
          <a:xfrm>
            <a:off x="855023" y="1033153"/>
            <a:ext cx="10260281" cy="646331"/>
          </a:xfrm>
          <a:prstGeom prst="rect">
            <a:avLst/>
          </a:prstGeom>
          <a:noFill/>
        </p:spPr>
        <p:txBody>
          <a:bodyPr wrap="square" rtlCol="0">
            <a:spAutoFit/>
          </a:bodyPr>
          <a:lstStyle/>
          <a:p>
            <a:pPr indent="450850"/>
            <a:r>
              <a:rPr lang="zh-CN" altLang="zh-CN" sz="1800" dirty="0"/>
              <a:t>如果要进行聊天，则首先要获取所有登录用户的信息，这个功能是通过在每个用户运行该程序上线时发送广播实现的，如图</a:t>
            </a:r>
            <a:r>
              <a:rPr lang="en-US" altLang="zh-CN" sz="1800" dirty="0"/>
              <a:t>19.11</a:t>
            </a:r>
            <a:r>
              <a:rPr lang="zh-CN" altLang="zh-CN" sz="1800" dirty="0"/>
              <a:t>所示。</a:t>
            </a:r>
            <a:endParaRPr lang="zh-CN" altLang="en-US" sz="1800" dirty="0"/>
          </a:p>
        </p:txBody>
      </p:sp>
      <p:pic>
        <p:nvPicPr>
          <p:cNvPr id="17410" name="Picture 2" descr="19-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0770" y="1868302"/>
            <a:ext cx="4796950" cy="281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549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1757553" y="3652838"/>
            <a:ext cx="3431968" cy="518595"/>
          </a:xfrm>
          <a:prstGeom prst="rect">
            <a:avLst/>
          </a:prstGeom>
          <a:noFill/>
        </p:spPr>
        <p:txBody>
          <a:bodyPr wrap="square" lIns="86863" tIns="43430" rIns="86863" bIns="43430" rtlCol="0">
            <a:spAutoFit/>
          </a:bodyPr>
          <a:lstStyle/>
          <a:p>
            <a:r>
              <a:rPr lang="zh-CN" altLang="zh-CN" sz="2800" b="1" dirty="0"/>
              <a:t>消息类型与</a:t>
            </a:r>
            <a:r>
              <a:rPr lang="en-US" altLang="zh-CN" sz="2800" b="1" dirty="0"/>
              <a:t>UDP</a:t>
            </a:r>
            <a:r>
              <a:rPr lang="zh-CN" altLang="zh-CN" sz="2800" b="1" dirty="0"/>
              <a:t>广播</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1484717"/>
            <a:ext cx="482208" cy="545844"/>
          </a:xfrm>
          <a:prstGeom prst="rect">
            <a:avLst/>
          </a:prstGeom>
        </p:spPr>
      </p:pic>
      <p:sp>
        <p:nvSpPr>
          <p:cNvPr id="9" name="TextBox 18"/>
          <p:cNvSpPr txBox="1"/>
          <p:nvPr/>
        </p:nvSpPr>
        <p:spPr>
          <a:xfrm>
            <a:off x="5940427" y="1484718"/>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．消息类型设计</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295457"/>
            <a:ext cx="482208" cy="545844"/>
          </a:xfrm>
          <a:prstGeom prst="rect">
            <a:avLst/>
          </a:prstGeom>
        </p:spPr>
      </p:pic>
      <p:sp>
        <p:nvSpPr>
          <p:cNvPr id="11" name="TextBox 20"/>
          <p:cNvSpPr txBox="1"/>
          <p:nvPr/>
        </p:nvSpPr>
        <p:spPr>
          <a:xfrm>
            <a:off x="5940427" y="2293208"/>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．声明变量、方法和头文件</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090727"/>
            <a:ext cx="482208" cy="545844"/>
          </a:xfrm>
          <a:prstGeom prst="rect">
            <a:avLst/>
          </a:prstGeom>
        </p:spPr>
      </p:pic>
      <p:sp>
        <p:nvSpPr>
          <p:cNvPr id="13" name="TextBox 20"/>
          <p:cNvSpPr txBox="1"/>
          <p:nvPr/>
        </p:nvSpPr>
        <p:spPr>
          <a:xfrm>
            <a:off x="5940427" y="3088478"/>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．发送</a:t>
            </a:r>
            <a:r>
              <a:rPr lang="en-US" altLang="zh-CN" sz="1800" b="1" dirty="0"/>
              <a:t>UDP</a:t>
            </a:r>
            <a:r>
              <a:rPr lang="zh-CN" altLang="zh-CN" sz="1800" b="1" dirty="0"/>
              <a:t>广播</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908145"/>
            <a:ext cx="482208" cy="545844"/>
          </a:xfrm>
          <a:prstGeom prst="rect">
            <a:avLst/>
          </a:prstGeom>
        </p:spPr>
      </p:pic>
      <p:sp>
        <p:nvSpPr>
          <p:cNvPr id="15" name="TextBox 20"/>
          <p:cNvSpPr txBox="1"/>
          <p:nvPr/>
        </p:nvSpPr>
        <p:spPr>
          <a:xfrm>
            <a:off x="5940427" y="3905896"/>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a:t>．接收</a:t>
            </a:r>
            <a:r>
              <a:rPr lang="en-US" altLang="zh-CN" sz="1800" b="1" dirty="0"/>
              <a:t>UDP</a:t>
            </a:r>
            <a:r>
              <a:rPr lang="zh-CN" altLang="zh-CN" sz="1800" b="1" dirty="0"/>
              <a:t>消息</a:t>
            </a:r>
          </a:p>
        </p:txBody>
      </p:sp>
    </p:spTree>
    <p:extLst>
      <p:ext uri="{BB962C8B-B14F-4D97-AF65-F5344CB8AC3E}">
        <p14:creationId xmlns:p14="http://schemas.microsoft.com/office/powerpoint/2010/main" val="114333618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stCondLst>
                                    <p:cond delay="25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1+#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84123" cy="461665"/>
          </a:xfrm>
          <a:prstGeom prst="rect">
            <a:avLst/>
          </a:prstGeom>
        </p:spPr>
        <p:txBody>
          <a:bodyPr wrap="none">
            <a:spAutoFit/>
          </a:bodyPr>
          <a:lstStyle/>
          <a:p>
            <a:r>
              <a:rPr lang="zh-CN" altLang="zh-CN" sz="2400" b="1" dirty="0"/>
              <a:t>消息类型与</a:t>
            </a:r>
            <a:r>
              <a:rPr lang="en-US" altLang="zh-CN" sz="2400" b="1" dirty="0"/>
              <a:t>UDP</a:t>
            </a:r>
            <a:r>
              <a:rPr lang="zh-CN" altLang="zh-CN" sz="2400" b="1" dirty="0"/>
              <a:t>广播</a:t>
            </a:r>
          </a:p>
        </p:txBody>
      </p:sp>
      <p:sp>
        <p:nvSpPr>
          <p:cNvPr id="3" name="矩形 2"/>
          <p:cNvSpPr/>
          <p:nvPr/>
        </p:nvSpPr>
        <p:spPr>
          <a:xfrm>
            <a:off x="1136845" y="1005799"/>
            <a:ext cx="6197530" cy="723275"/>
          </a:xfrm>
          <a:prstGeom prst="rect">
            <a:avLst/>
          </a:prstGeom>
        </p:spPr>
        <p:txBody>
          <a:bodyPr wrap="none">
            <a:spAutoFit/>
          </a:bodyPr>
          <a:lstStyle/>
          <a:p>
            <a:pPr>
              <a:spcBef>
                <a:spcPts val="600"/>
              </a:spcBef>
              <a:spcAft>
                <a:spcPts val="600"/>
              </a:spcAft>
            </a:pPr>
            <a:r>
              <a:rPr lang="en-US" altLang="zh-CN" sz="1800" b="1" dirty="0"/>
              <a:t>1</a:t>
            </a:r>
            <a:r>
              <a:rPr lang="zh-CN" altLang="zh-CN" sz="1800" b="1" dirty="0"/>
              <a:t>．消息类型设计</a:t>
            </a:r>
          </a:p>
          <a:p>
            <a:r>
              <a:rPr lang="zh-CN" altLang="zh-CN" sz="1800" dirty="0" smtClean="0"/>
              <a:t>根据</a:t>
            </a:r>
            <a:r>
              <a:rPr lang="zh-CN" altLang="zh-CN" sz="1800" dirty="0"/>
              <a:t>应用的需要，本例设计了</a:t>
            </a:r>
            <a:r>
              <a:rPr lang="en-US" altLang="zh-CN" sz="1800" dirty="0"/>
              <a:t>5</a:t>
            </a:r>
            <a:r>
              <a:rPr lang="zh-CN" altLang="zh-CN" sz="1800" dirty="0"/>
              <a:t>种</a:t>
            </a:r>
            <a:r>
              <a:rPr lang="en-US" altLang="zh-CN" sz="1800" dirty="0"/>
              <a:t>UDP</a:t>
            </a:r>
            <a:r>
              <a:rPr lang="zh-CN" altLang="zh-CN" sz="1800" dirty="0"/>
              <a:t>广播消息，见表</a:t>
            </a:r>
            <a:r>
              <a:rPr lang="en-US" altLang="zh-CN" sz="1800" dirty="0"/>
              <a:t>19.5</a:t>
            </a:r>
            <a:r>
              <a:rPr lang="zh-CN" altLang="zh-CN" sz="1800" dirty="0"/>
              <a:t>。</a:t>
            </a:r>
          </a:p>
        </p:txBody>
      </p:sp>
      <p:graphicFrame>
        <p:nvGraphicFramePr>
          <p:cNvPr id="4" name="表格 3"/>
          <p:cNvGraphicFramePr>
            <a:graphicFrameLocks noGrp="1"/>
          </p:cNvGraphicFramePr>
          <p:nvPr>
            <p:extLst>
              <p:ext uri="{D42A27DB-BD31-4B8C-83A1-F6EECF244321}">
                <p14:modId xmlns:p14="http://schemas.microsoft.com/office/powerpoint/2010/main" val="256055859"/>
              </p:ext>
            </p:extLst>
          </p:nvPr>
        </p:nvGraphicFramePr>
        <p:xfrm>
          <a:off x="2838536" y="1768018"/>
          <a:ext cx="5039996" cy="1842072"/>
        </p:xfrm>
        <a:graphic>
          <a:graphicData uri="http://schemas.openxmlformats.org/drawingml/2006/table">
            <a:tbl>
              <a:tblPr firstRow="1" firstCol="1" bandRow="1"/>
              <a:tblGrid>
                <a:gridCol w="2519998"/>
                <a:gridCol w="2519998"/>
              </a:tblGrid>
              <a:tr h="307012">
                <a:tc>
                  <a:txBody>
                    <a:bodyPr/>
                    <a:lstStyle/>
                    <a:p>
                      <a:pPr indent="266700" algn="ctr">
                        <a:lnSpc>
                          <a:spcPts val="1400"/>
                        </a:lnSpc>
                        <a:spcAft>
                          <a:spcPts val="0"/>
                        </a:spcAft>
                      </a:pPr>
                      <a:r>
                        <a:rPr lang="zh-CN" sz="1400" kern="100">
                          <a:effectLst/>
                          <a:latin typeface="Times New Roman"/>
                          <a:ea typeface="黑体"/>
                        </a:rPr>
                        <a:t>消 息 类 型</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6700" algn="ctr">
                        <a:lnSpc>
                          <a:spcPts val="1400"/>
                        </a:lnSpc>
                        <a:spcAft>
                          <a:spcPts val="0"/>
                        </a:spcAft>
                      </a:pPr>
                      <a:r>
                        <a:rPr lang="zh-CN" sz="1400" kern="100">
                          <a:effectLst/>
                          <a:latin typeface="Times New Roman"/>
                          <a:ea typeface="黑体"/>
                        </a:rPr>
                        <a:t>用</a:t>
                      </a:r>
                      <a:r>
                        <a:rPr lang="en-US" sz="1400" kern="100">
                          <a:effectLst/>
                          <a:latin typeface="Times New Roman"/>
                          <a:ea typeface="黑体"/>
                        </a:rPr>
                        <a:t>    </a:t>
                      </a:r>
                      <a:r>
                        <a:rPr lang="zh-CN" sz="1400" kern="100">
                          <a:effectLst/>
                          <a:latin typeface="Times New Roman"/>
                          <a:ea typeface="黑体"/>
                        </a:rPr>
                        <a:t>途</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07012">
                <a:tc>
                  <a:txBody>
                    <a:bodyPr/>
                    <a:lstStyle/>
                    <a:p>
                      <a:pPr indent="266700" algn="just">
                        <a:lnSpc>
                          <a:spcPts val="1400"/>
                        </a:lnSpc>
                        <a:spcAft>
                          <a:spcPts val="0"/>
                        </a:spcAft>
                      </a:pPr>
                      <a:r>
                        <a:rPr lang="en-US" sz="1400" kern="100">
                          <a:effectLst/>
                          <a:latin typeface="Times New Roman"/>
                          <a:ea typeface="宋体"/>
                        </a:rPr>
                        <a:t>ChatMsg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聊天内容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012">
                <a:tc>
                  <a:txBody>
                    <a:bodyPr/>
                    <a:lstStyle/>
                    <a:p>
                      <a:pPr indent="266700" algn="just">
                        <a:lnSpc>
                          <a:spcPts val="1400"/>
                        </a:lnSpc>
                        <a:spcAft>
                          <a:spcPts val="0"/>
                        </a:spcAft>
                      </a:pPr>
                      <a:r>
                        <a:rPr lang="en-US" sz="1400" kern="100">
                          <a:effectLst/>
                          <a:latin typeface="Times New Roman"/>
                          <a:ea typeface="宋体"/>
                        </a:rPr>
                        <a:t>OnLine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用户上线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012">
                <a:tc>
                  <a:txBody>
                    <a:bodyPr/>
                    <a:lstStyle/>
                    <a:p>
                      <a:pPr indent="266700" algn="just">
                        <a:lnSpc>
                          <a:spcPts val="1400"/>
                        </a:lnSpc>
                        <a:spcAft>
                          <a:spcPts val="0"/>
                        </a:spcAft>
                      </a:pPr>
                      <a:r>
                        <a:rPr lang="en-US" sz="1400" kern="100">
                          <a:effectLst/>
                          <a:latin typeface="Times New Roman"/>
                          <a:ea typeface="宋体"/>
                        </a:rPr>
                        <a:t>OffLine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用户离线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012">
                <a:tc>
                  <a:txBody>
                    <a:bodyPr/>
                    <a:lstStyle/>
                    <a:p>
                      <a:pPr indent="266700" algn="just">
                        <a:lnSpc>
                          <a:spcPts val="1400"/>
                        </a:lnSpc>
                        <a:spcAft>
                          <a:spcPts val="0"/>
                        </a:spcAft>
                      </a:pPr>
                      <a:r>
                        <a:rPr lang="en-US" sz="1400" kern="100">
                          <a:effectLst/>
                          <a:latin typeface="Times New Roman"/>
                          <a:ea typeface="宋体"/>
                        </a:rPr>
                        <a:t>SfileName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a:effectLst/>
                          <a:latin typeface="Times New Roman"/>
                          <a:ea typeface="宋体"/>
                        </a:rPr>
                        <a:t>要传输的文件名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012">
                <a:tc>
                  <a:txBody>
                    <a:bodyPr/>
                    <a:lstStyle/>
                    <a:p>
                      <a:pPr indent="266700" algn="just">
                        <a:lnSpc>
                          <a:spcPts val="1400"/>
                        </a:lnSpc>
                        <a:spcAft>
                          <a:spcPts val="0"/>
                        </a:spcAft>
                      </a:pPr>
                      <a:r>
                        <a:rPr lang="en-US" sz="1400" kern="100">
                          <a:effectLst/>
                          <a:latin typeface="Times New Roman"/>
                          <a:ea typeface="宋体"/>
                        </a:rPr>
                        <a:t>RefFile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400"/>
                        </a:lnSpc>
                        <a:spcAft>
                          <a:spcPts val="0"/>
                        </a:spcAft>
                      </a:pPr>
                      <a:r>
                        <a:rPr lang="zh-CN" sz="1400" kern="100" dirty="0">
                          <a:effectLst/>
                          <a:latin typeface="Times New Roman"/>
                          <a:ea typeface="宋体"/>
                        </a:rPr>
                        <a:t>拒收文件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973777" y="3716969"/>
            <a:ext cx="9880270" cy="646331"/>
          </a:xfrm>
          <a:prstGeom prst="rect">
            <a:avLst/>
          </a:prstGeom>
          <a:noFill/>
        </p:spPr>
        <p:txBody>
          <a:bodyPr wrap="square" rtlCol="0">
            <a:spAutoFit/>
          </a:bodyPr>
          <a:lstStyle/>
          <a:p>
            <a:pPr indent="450850"/>
            <a:r>
              <a:rPr lang="zh-CN" altLang="zh-CN" sz="1800" dirty="0"/>
              <a:t>在“</a:t>
            </a:r>
            <a:r>
              <a:rPr lang="en-US" altLang="zh-CN" sz="1800" dirty="0" err="1"/>
              <a:t>mainwindow.h</a:t>
            </a:r>
            <a:r>
              <a:rPr lang="zh-CN" altLang="zh-CN" sz="1800" dirty="0"/>
              <a:t>”头文件中定义一个枚举变量</a:t>
            </a:r>
            <a:r>
              <a:rPr lang="en-US" altLang="zh-CN" sz="1800" dirty="0" err="1"/>
              <a:t>ChatMsgType</a:t>
            </a:r>
            <a:r>
              <a:rPr lang="zh-CN" altLang="zh-CN" sz="1800" dirty="0"/>
              <a:t>，用于区分不同的广播消息类型，定义如下</a:t>
            </a:r>
            <a:r>
              <a:rPr lang="zh-CN" altLang="zh-CN" sz="1800" dirty="0" smtClean="0"/>
              <a:t>：</a:t>
            </a:r>
            <a:endParaRPr lang="zh-CN" altLang="zh-CN" sz="1800" dirty="0"/>
          </a:p>
        </p:txBody>
      </p:sp>
      <p:sp>
        <p:nvSpPr>
          <p:cNvPr id="6" name="圆角矩形 5"/>
          <p:cNvSpPr/>
          <p:nvPr/>
        </p:nvSpPr>
        <p:spPr>
          <a:xfrm>
            <a:off x="1557049" y="4434604"/>
            <a:ext cx="8655730" cy="391597"/>
          </a:xfrm>
          <a:prstGeom prst="roundRect">
            <a:avLst/>
          </a:prstGeom>
          <a:solidFill>
            <a:srgbClr val="DDDDDD"/>
          </a:solidFill>
        </p:spPr>
        <p:txBody>
          <a:bodyPr wrap="square">
            <a:spAutoFit/>
          </a:bodyPr>
          <a:lstStyle/>
          <a:p>
            <a:r>
              <a:rPr lang="en-US" altLang="zh-CN" dirty="0" err="1"/>
              <a:t>enum</a:t>
            </a:r>
            <a:r>
              <a:rPr lang="en-US" altLang="zh-CN" dirty="0"/>
              <a:t> </a:t>
            </a:r>
            <a:r>
              <a:rPr lang="en-US" altLang="zh-CN" dirty="0" err="1"/>
              <a:t>ChatMsgType</a:t>
            </a:r>
            <a:r>
              <a:rPr lang="en-US" altLang="zh-CN" dirty="0"/>
              <a:t> { </a:t>
            </a:r>
            <a:r>
              <a:rPr lang="en-US" altLang="zh-CN" dirty="0" err="1"/>
              <a:t>ChatMsg</a:t>
            </a:r>
            <a:r>
              <a:rPr lang="en-US" altLang="zh-CN" dirty="0"/>
              <a:t>, </a:t>
            </a:r>
            <a:r>
              <a:rPr lang="en-US" altLang="zh-CN" dirty="0" err="1"/>
              <a:t>OnLine</a:t>
            </a:r>
            <a:r>
              <a:rPr lang="en-US" altLang="zh-CN" dirty="0"/>
              <a:t>, </a:t>
            </a:r>
            <a:r>
              <a:rPr lang="en-US" altLang="zh-CN" dirty="0" err="1"/>
              <a:t>OffLine</a:t>
            </a:r>
            <a:r>
              <a:rPr lang="en-US" altLang="zh-CN" dirty="0"/>
              <a:t>, </a:t>
            </a:r>
            <a:r>
              <a:rPr lang="en-US" altLang="zh-CN" dirty="0" err="1"/>
              <a:t>SfileName</a:t>
            </a:r>
            <a:r>
              <a:rPr lang="en-US" altLang="zh-CN" dirty="0"/>
              <a:t>, </a:t>
            </a:r>
            <a:r>
              <a:rPr lang="en-US" altLang="zh-CN" dirty="0" err="1"/>
              <a:t>RefFile</a:t>
            </a:r>
            <a:r>
              <a:rPr lang="en-US" altLang="zh-CN" dirty="0"/>
              <a:t> };</a:t>
            </a:r>
            <a:endParaRPr lang="zh-CN" altLang="zh-CN" dirty="0"/>
          </a:p>
        </p:txBody>
      </p:sp>
    </p:spTree>
    <p:extLst>
      <p:ext uri="{BB962C8B-B14F-4D97-AF65-F5344CB8AC3E}">
        <p14:creationId xmlns:p14="http://schemas.microsoft.com/office/powerpoint/2010/main" val="3305573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84123" cy="461665"/>
          </a:xfrm>
          <a:prstGeom prst="rect">
            <a:avLst/>
          </a:prstGeom>
        </p:spPr>
        <p:txBody>
          <a:bodyPr wrap="none">
            <a:spAutoFit/>
          </a:bodyPr>
          <a:lstStyle/>
          <a:p>
            <a:r>
              <a:rPr lang="zh-CN" altLang="zh-CN" sz="2400" b="1" dirty="0"/>
              <a:t>消息类型与</a:t>
            </a:r>
            <a:r>
              <a:rPr lang="en-US" altLang="zh-CN" sz="2400" b="1" dirty="0"/>
              <a:t>UDP</a:t>
            </a:r>
            <a:r>
              <a:rPr lang="zh-CN" altLang="zh-CN" sz="2400" b="1" dirty="0"/>
              <a:t>广播</a:t>
            </a:r>
          </a:p>
        </p:txBody>
      </p:sp>
      <p:sp>
        <p:nvSpPr>
          <p:cNvPr id="3" name="TextBox 2"/>
          <p:cNvSpPr txBox="1"/>
          <p:nvPr/>
        </p:nvSpPr>
        <p:spPr>
          <a:xfrm>
            <a:off x="855023" y="1116281"/>
            <a:ext cx="10177154" cy="1431161"/>
          </a:xfrm>
          <a:prstGeom prst="rect">
            <a:avLst/>
          </a:prstGeom>
          <a:noFill/>
        </p:spPr>
        <p:txBody>
          <a:bodyPr wrap="square" rtlCol="0">
            <a:spAutoFit/>
          </a:bodyPr>
          <a:lstStyle/>
          <a:p>
            <a:pPr>
              <a:spcBef>
                <a:spcPts val="600"/>
              </a:spcBef>
              <a:spcAft>
                <a:spcPts val="600"/>
              </a:spcAft>
            </a:pPr>
            <a:r>
              <a:rPr lang="en-US" altLang="zh-CN" sz="1800" b="1" dirty="0"/>
              <a:t>2</a:t>
            </a:r>
            <a:r>
              <a:rPr lang="zh-CN" altLang="zh-CN" sz="1800" b="1" dirty="0"/>
              <a:t>．声明变量、方法和头文件</a:t>
            </a:r>
          </a:p>
          <a:p>
            <a:r>
              <a:rPr lang="zh-CN" altLang="zh-CN" sz="1800" dirty="0"/>
              <a:t>首先在“</a:t>
            </a:r>
            <a:r>
              <a:rPr lang="en-US" altLang="zh-CN" sz="1800" dirty="0" err="1"/>
              <a:t>mainwindow.h</a:t>
            </a:r>
            <a:r>
              <a:rPr lang="zh-CN" altLang="zh-CN" sz="1800" dirty="0"/>
              <a:t>”头文件中声明变量和</a:t>
            </a:r>
            <a:r>
              <a:rPr lang="zh-CN" altLang="zh-CN" sz="1800" dirty="0">
                <a:hlinkClick r:id="rId2" action="ppaction://hlinkfile"/>
              </a:rPr>
              <a:t>方法，完成后的</a:t>
            </a:r>
            <a:r>
              <a:rPr lang="zh-CN" altLang="zh-CN" sz="1800" dirty="0" smtClean="0">
                <a:hlinkClick r:id="rId2" action="ppaction://hlinkfile"/>
              </a:rPr>
              <a:t>内容</a:t>
            </a:r>
            <a:r>
              <a:rPr lang="zh-CN" altLang="en-US" sz="1800" dirty="0" smtClean="0">
                <a:hlinkClick r:id="rId2" action="ppaction://hlinkfile"/>
              </a:rPr>
              <a:t>。</a:t>
            </a:r>
            <a:endParaRPr lang="zh-CN" altLang="zh-CN" sz="1800" dirty="0"/>
          </a:p>
          <a:p>
            <a:pPr>
              <a:spcBef>
                <a:spcPts val="600"/>
              </a:spcBef>
              <a:spcAft>
                <a:spcPts val="600"/>
              </a:spcAft>
            </a:pPr>
            <a:r>
              <a:rPr lang="en-US" altLang="zh-CN" sz="1800" b="1" dirty="0"/>
              <a:t>3</a:t>
            </a:r>
            <a:r>
              <a:rPr lang="zh-CN" altLang="zh-CN" sz="1800" b="1" dirty="0"/>
              <a:t>．发送</a:t>
            </a:r>
            <a:r>
              <a:rPr lang="en-US" altLang="zh-CN" sz="1800" b="1" dirty="0"/>
              <a:t>UDP</a:t>
            </a:r>
            <a:r>
              <a:rPr lang="zh-CN" altLang="zh-CN" sz="1800" b="1" dirty="0"/>
              <a:t>广播</a:t>
            </a:r>
          </a:p>
          <a:p>
            <a:r>
              <a:rPr lang="zh-CN" altLang="zh-CN" sz="1800" dirty="0"/>
              <a:t>在“</a:t>
            </a:r>
            <a:r>
              <a:rPr lang="en-US" altLang="zh-CN" sz="1800" dirty="0"/>
              <a:t>mainwindow.cpp</a:t>
            </a:r>
            <a:r>
              <a:rPr lang="zh-CN" altLang="zh-CN" sz="1800" dirty="0"/>
              <a:t>”文件的</a:t>
            </a:r>
            <a:r>
              <a:rPr lang="en-US" altLang="zh-CN" sz="1800" dirty="0" err="1"/>
              <a:t>MainWindow</a:t>
            </a:r>
            <a:r>
              <a:rPr lang="zh-CN" altLang="zh-CN" sz="1800" dirty="0"/>
              <a:t>构造方法中添加如下代码</a:t>
            </a:r>
            <a:r>
              <a:rPr lang="zh-CN" altLang="zh-CN" sz="1800" dirty="0" smtClean="0"/>
              <a:t>：</a:t>
            </a:r>
            <a:endParaRPr lang="zh-CN" altLang="zh-CN" sz="1800" dirty="0"/>
          </a:p>
        </p:txBody>
      </p:sp>
      <p:sp>
        <p:nvSpPr>
          <p:cNvPr id="4" name="TextBox 3"/>
          <p:cNvSpPr txBox="1"/>
          <p:nvPr/>
        </p:nvSpPr>
        <p:spPr>
          <a:xfrm>
            <a:off x="973777" y="2547442"/>
            <a:ext cx="9761517" cy="2128242"/>
          </a:xfrm>
          <a:prstGeom prst="roundRect">
            <a:avLst>
              <a:gd name="adj" fmla="val 8297"/>
            </a:avLst>
          </a:prstGeom>
          <a:solidFill>
            <a:srgbClr val="DDDDDD"/>
          </a:solidFill>
        </p:spPr>
        <p:txBody>
          <a:bodyPr wrap="square" rtlCol="0">
            <a:spAutoFit/>
          </a:bodyPr>
          <a:lstStyle/>
          <a:p>
            <a:r>
              <a:rPr lang="en-US" altLang="zh-CN" dirty="0" err="1"/>
              <a:t>MainWindow</a:t>
            </a:r>
            <a:r>
              <a:rPr lang="en-US" altLang="zh-CN" dirty="0"/>
              <a:t>::</a:t>
            </a:r>
            <a:r>
              <a:rPr lang="en-US" altLang="zh-CN" dirty="0" err="1"/>
              <a:t>MainWindow</a:t>
            </a:r>
            <a:r>
              <a:rPr lang="en-US" altLang="zh-CN" dirty="0"/>
              <a:t>(</a:t>
            </a:r>
            <a:r>
              <a:rPr lang="en-US" altLang="zh-CN" dirty="0" err="1"/>
              <a:t>QWidget</a:t>
            </a:r>
            <a:r>
              <a:rPr lang="en-US" altLang="zh-CN" dirty="0"/>
              <a:t> *parent) :</a:t>
            </a:r>
            <a:endParaRPr lang="zh-CN" altLang="zh-CN" dirty="0"/>
          </a:p>
          <a:p>
            <a:r>
              <a:rPr lang="en-US" altLang="zh-CN" dirty="0"/>
              <a:t>    </a:t>
            </a:r>
            <a:r>
              <a:rPr lang="en-US" altLang="zh-CN" dirty="0" err="1"/>
              <a:t>QMainWindow</a:t>
            </a:r>
            <a:r>
              <a:rPr lang="en-US" altLang="zh-CN" dirty="0"/>
              <a:t>(parent),</a:t>
            </a:r>
            <a:endParaRPr lang="zh-CN" altLang="zh-CN" dirty="0"/>
          </a:p>
          <a:p>
            <a:r>
              <a:rPr lang="en-US" altLang="zh-CN" dirty="0"/>
              <a:t>    </a:t>
            </a:r>
            <a:r>
              <a:rPr lang="en-US" altLang="zh-CN" dirty="0" err="1"/>
              <a:t>ui</a:t>
            </a:r>
            <a:r>
              <a:rPr lang="en-US" altLang="zh-CN" dirty="0"/>
              <a:t>(new </a:t>
            </a:r>
            <a:r>
              <a:rPr lang="en-US" altLang="zh-CN" dirty="0" err="1"/>
              <a:t>Ui</a:t>
            </a:r>
            <a:r>
              <a:rPr lang="en-US" altLang="zh-CN" dirty="0"/>
              <a:t>::</a:t>
            </a:r>
            <a:r>
              <a:rPr lang="en-US" altLang="zh-CN" dirty="0" err="1"/>
              <a: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setupUi</a:t>
            </a:r>
            <a:r>
              <a:rPr lang="en-US" altLang="zh-CN" dirty="0"/>
              <a:t>(this);    </a:t>
            </a:r>
            <a:endParaRPr lang="zh-CN" altLang="zh-CN" dirty="0"/>
          </a:p>
          <a:p>
            <a:r>
              <a:rPr lang="en-US" altLang="zh-CN" dirty="0"/>
              <a:t>    </a:t>
            </a:r>
            <a:r>
              <a:rPr lang="en-US" altLang="zh-CN" dirty="0" err="1"/>
              <a:t>initMainWindow</a:t>
            </a:r>
            <a:r>
              <a:rPr lang="en-US" altLang="zh-CN"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776040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84123" cy="461665"/>
          </a:xfrm>
          <a:prstGeom prst="rect">
            <a:avLst/>
          </a:prstGeom>
        </p:spPr>
        <p:txBody>
          <a:bodyPr wrap="none">
            <a:spAutoFit/>
          </a:bodyPr>
          <a:lstStyle/>
          <a:p>
            <a:r>
              <a:rPr lang="zh-CN" altLang="zh-CN" sz="2400" b="1" dirty="0"/>
              <a:t>消息类型与</a:t>
            </a:r>
            <a:r>
              <a:rPr lang="en-US" altLang="zh-CN" sz="2400" b="1" dirty="0"/>
              <a:t>UDP</a:t>
            </a:r>
            <a:r>
              <a:rPr lang="zh-CN" altLang="zh-CN" sz="2400" b="1" dirty="0"/>
              <a:t>广播</a:t>
            </a:r>
          </a:p>
        </p:txBody>
      </p:sp>
      <p:sp>
        <p:nvSpPr>
          <p:cNvPr id="3" name="矩形 2"/>
          <p:cNvSpPr/>
          <p:nvPr/>
        </p:nvSpPr>
        <p:spPr>
          <a:xfrm>
            <a:off x="1136845" y="970174"/>
            <a:ext cx="3978077" cy="369332"/>
          </a:xfrm>
          <a:prstGeom prst="rect">
            <a:avLst/>
          </a:prstGeom>
        </p:spPr>
        <p:txBody>
          <a:bodyPr wrap="none">
            <a:spAutoFit/>
          </a:bodyPr>
          <a:lstStyle/>
          <a:p>
            <a:r>
              <a:rPr lang="en-US" altLang="zh-CN" sz="1800" dirty="0" err="1"/>
              <a:t>initMainWindow</a:t>
            </a:r>
            <a:r>
              <a:rPr lang="en-US" altLang="zh-CN" sz="1800" dirty="0"/>
              <a:t>()</a:t>
            </a:r>
            <a:r>
              <a:rPr lang="zh-CN" altLang="zh-CN" sz="1800" dirty="0"/>
              <a:t>方法的具体代码为：</a:t>
            </a:r>
          </a:p>
        </p:txBody>
      </p:sp>
      <p:sp>
        <p:nvSpPr>
          <p:cNvPr id="4" name="TextBox 3"/>
          <p:cNvSpPr txBox="1"/>
          <p:nvPr/>
        </p:nvSpPr>
        <p:spPr>
          <a:xfrm>
            <a:off x="1009403" y="1472540"/>
            <a:ext cx="9856519" cy="2707124"/>
          </a:xfrm>
          <a:prstGeom prst="roundRect">
            <a:avLst>
              <a:gd name="adj" fmla="val 7894"/>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initMainWindow</a:t>
            </a:r>
            <a:r>
              <a:rPr lang="en-US" altLang="zh-CN" dirty="0"/>
              <a:t>()</a:t>
            </a:r>
            <a:endParaRPr lang="zh-CN" altLang="zh-CN" dirty="0"/>
          </a:p>
          <a:p>
            <a:r>
              <a:rPr lang="en-US" altLang="zh-CN" dirty="0"/>
              <a:t>{</a:t>
            </a:r>
            <a:endParaRPr lang="zh-CN" altLang="zh-CN" dirty="0"/>
          </a:p>
          <a:p>
            <a:r>
              <a:rPr lang="en-US" altLang="zh-CN" dirty="0"/>
              <a:t>    </a:t>
            </a:r>
            <a:r>
              <a:rPr lang="en-US" altLang="zh-CN" dirty="0" err="1"/>
              <a:t>myUdpSocket</a:t>
            </a:r>
            <a:r>
              <a:rPr lang="en-US" altLang="zh-CN" dirty="0"/>
              <a:t> = new </a:t>
            </a:r>
            <a:r>
              <a:rPr lang="en-US" altLang="zh-CN" dirty="0" err="1"/>
              <a:t>QUdpSocket</a:t>
            </a:r>
            <a:r>
              <a:rPr lang="en-US" altLang="zh-CN" dirty="0"/>
              <a:t>(this);</a:t>
            </a:r>
            <a:endParaRPr lang="zh-CN" altLang="zh-CN" dirty="0"/>
          </a:p>
          <a:p>
            <a:r>
              <a:rPr lang="en-US" altLang="zh-CN" dirty="0"/>
              <a:t>    </a:t>
            </a:r>
            <a:r>
              <a:rPr lang="en-US" altLang="zh-CN" dirty="0" err="1"/>
              <a:t>myUdpPort</a:t>
            </a:r>
            <a:r>
              <a:rPr lang="en-US" altLang="zh-CN" dirty="0"/>
              <a:t> = 23232;</a:t>
            </a:r>
            <a:endParaRPr lang="zh-CN" altLang="zh-CN" dirty="0"/>
          </a:p>
          <a:p>
            <a:r>
              <a:rPr lang="en-US" altLang="zh-CN" dirty="0"/>
              <a:t>    </a:t>
            </a:r>
            <a:r>
              <a:rPr lang="en-US" altLang="zh-CN" dirty="0" err="1"/>
              <a:t>myUdpSocket</a:t>
            </a:r>
            <a:r>
              <a:rPr lang="en-US" altLang="zh-CN" dirty="0"/>
              <a:t>-&gt;bind(</a:t>
            </a:r>
            <a:r>
              <a:rPr lang="en-US" altLang="zh-CN" dirty="0" err="1"/>
              <a:t>myUdpPort</a:t>
            </a:r>
            <a:r>
              <a:rPr lang="en-US" altLang="zh-CN" dirty="0"/>
              <a:t>, </a:t>
            </a:r>
            <a:r>
              <a:rPr lang="en-US" altLang="zh-CN" dirty="0" err="1"/>
              <a:t>QUdpSocket</a:t>
            </a:r>
            <a:r>
              <a:rPr lang="en-US" altLang="zh-CN" dirty="0"/>
              <a:t>::</a:t>
            </a:r>
            <a:r>
              <a:rPr lang="en-US" altLang="zh-CN" dirty="0" err="1"/>
              <a:t>ShareAddress|QUdpSocket</a:t>
            </a:r>
            <a:r>
              <a:rPr lang="en-US" altLang="zh-CN" dirty="0"/>
              <a:t>::Reuse </a:t>
            </a:r>
            <a:r>
              <a:rPr lang="en-US" altLang="zh-CN" dirty="0" err="1"/>
              <a:t>AddressHint</a:t>
            </a:r>
            <a:r>
              <a:rPr lang="en-US" altLang="zh-CN" dirty="0"/>
              <a:t>);</a:t>
            </a:r>
            <a:endParaRPr lang="zh-CN" altLang="zh-CN" dirty="0"/>
          </a:p>
          <a:p>
            <a:r>
              <a:rPr lang="en-US" altLang="zh-CN" dirty="0"/>
              <a:t>    connect(</a:t>
            </a:r>
            <a:r>
              <a:rPr lang="en-US" altLang="zh-CN" dirty="0" err="1"/>
              <a:t>myUdpSocket</a:t>
            </a:r>
            <a:r>
              <a:rPr lang="en-US" altLang="zh-CN" dirty="0"/>
              <a:t>, SIGNAL(</a:t>
            </a:r>
            <a:r>
              <a:rPr lang="en-US" altLang="zh-CN" dirty="0" err="1"/>
              <a:t>readyRead</a:t>
            </a:r>
            <a:r>
              <a:rPr lang="en-US" altLang="zh-CN" dirty="0"/>
              <a:t>()), this, SLOT(</a:t>
            </a:r>
            <a:r>
              <a:rPr lang="en-US" altLang="zh-CN" dirty="0" err="1"/>
              <a:t>recvAndProcessChatMsg</a:t>
            </a:r>
            <a:r>
              <a:rPr lang="en-US" altLang="zh-CN" dirty="0"/>
              <a:t> ()));</a:t>
            </a:r>
            <a:endParaRPr lang="zh-CN" altLang="zh-CN" dirty="0"/>
          </a:p>
          <a:p>
            <a:r>
              <a:rPr lang="en-US" altLang="zh-CN" dirty="0"/>
              <a:t>    </a:t>
            </a:r>
            <a:r>
              <a:rPr lang="en-US" altLang="zh-CN" dirty="0" err="1"/>
              <a:t>myfsrv</a:t>
            </a:r>
            <a:r>
              <a:rPr lang="en-US" altLang="zh-CN" dirty="0"/>
              <a:t> = new </a:t>
            </a:r>
            <a:r>
              <a:rPr lang="en-US" altLang="zh-CN" dirty="0" err="1"/>
              <a:t>FileSrvDlg</a:t>
            </a:r>
            <a:r>
              <a:rPr lang="en-US" altLang="zh-CN" dirty="0"/>
              <a:t>(this);</a:t>
            </a:r>
            <a:endParaRPr lang="zh-CN" altLang="zh-CN" dirty="0"/>
          </a:p>
          <a:p>
            <a:r>
              <a:rPr lang="en-US" altLang="zh-CN" dirty="0"/>
              <a:t>    connect(</a:t>
            </a:r>
            <a:r>
              <a:rPr lang="en-US" altLang="zh-CN" dirty="0" err="1"/>
              <a:t>myfsrv</a:t>
            </a:r>
            <a:r>
              <a:rPr lang="en-US" altLang="zh-CN" dirty="0"/>
              <a:t>, SIGNAL(</a:t>
            </a:r>
            <a:r>
              <a:rPr lang="en-US" altLang="zh-CN" dirty="0" err="1"/>
              <a:t>sendFileName</a:t>
            </a:r>
            <a:r>
              <a:rPr lang="en-US" altLang="zh-CN" dirty="0"/>
              <a:t>(</a:t>
            </a:r>
            <a:r>
              <a:rPr lang="en-US" altLang="zh-CN" dirty="0" err="1"/>
              <a:t>QString</a:t>
            </a:r>
            <a:r>
              <a:rPr lang="en-US" altLang="zh-CN" dirty="0"/>
              <a:t>)), this, SLOT(</a:t>
            </a:r>
            <a:r>
              <a:rPr lang="en-US" altLang="zh-CN" dirty="0" err="1"/>
              <a:t>getSfileName</a:t>
            </a:r>
            <a:r>
              <a:rPr lang="en-US" altLang="zh-CN" dirty="0"/>
              <a:t> (</a:t>
            </a:r>
            <a:r>
              <a:rPr lang="en-US" altLang="zh-CN" dirty="0" err="1"/>
              <a:t>QString</a:t>
            </a:r>
            <a:r>
              <a:rPr lang="en-US" altLang="zh-CN" dirty="0"/>
              <a:t>)));</a:t>
            </a:r>
            <a:endParaRPr lang="zh-CN" altLang="zh-CN" dirty="0"/>
          </a:p>
          <a:p>
            <a:r>
              <a:rPr lang="en-US" altLang="zh-CN" dirty="0" smtClean="0"/>
              <a:t>}</a:t>
            </a:r>
            <a:endParaRPr lang="zh-CN" altLang="zh-CN" dirty="0"/>
          </a:p>
        </p:txBody>
      </p:sp>
      <p:sp>
        <p:nvSpPr>
          <p:cNvPr id="5" name="TextBox 4"/>
          <p:cNvSpPr txBox="1"/>
          <p:nvPr/>
        </p:nvSpPr>
        <p:spPr>
          <a:xfrm>
            <a:off x="546265" y="4179664"/>
            <a:ext cx="10699667" cy="646331"/>
          </a:xfrm>
          <a:prstGeom prst="rect">
            <a:avLst/>
          </a:prstGeom>
          <a:noFill/>
        </p:spPr>
        <p:txBody>
          <a:bodyPr wrap="square" rtlCol="0">
            <a:spAutoFit/>
          </a:bodyPr>
          <a:lstStyle/>
          <a:p>
            <a:pPr indent="450850"/>
            <a:r>
              <a:rPr lang="zh-CN" altLang="zh-CN" sz="1800" dirty="0"/>
              <a:t>用户登录上线以后，通过手动单击左边用户列表上方的</a:t>
            </a:r>
            <a:r>
              <a:rPr lang="en-US" altLang="zh-CN" sz="1800" dirty="0"/>
              <a:t> </a:t>
            </a:r>
            <a:r>
              <a:rPr lang="zh-CN" altLang="zh-CN" sz="1800" dirty="0"/>
              <a:t>按钮刷新用户列表，实则就是发出广播数据报，其事件方法内容为</a:t>
            </a:r>
            <a:r>
              <a:rPr lang="zh-CN" altLang="zh-CN" sz="1800" dirty="0" smtClean="0"/>
              <a:t>：</a:t>
            </a:r>
            <a:endParaRPr lang="zh-CN" altLang="zh-CN" sz="1800" dirty="0"/>
          </a:p>
        </p:txBody>
      </p:sp>
      <p:sp>
        <p:nvSpPr>
          <p:cNvPr id="6" name="TextBox 5"/>
          <p:cNvSpPr txBox="1"/>
          <p:nvPr/>
        </p:nvSpPr>
        <p:spPr>
          <a:xfrm>
            <a:off x="1009403" y="4825995"/>
            <a:ext cx="9856519" cy="1726287"/>
          </a:xfrm>
          <a:prstGeom prst="roundRect">
            <a:avLst>
              <a:gd name="adj" fmla="val 7894"/>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on_searchPushButton_clicked</a:t>
            </a:r>
            <a:r>
              <a:rPr lang="en-US" altLang="zh-CN" dirty="0"/>
              <a:t>()</a:t>
            </a:r>
            <a:endParaRPr lang="zh-CN" altLang="zh-CN" dirty="0"/>
          </a:p>
          <a:p>
            <a:r>
              <a:rPr lang="en-US" altLang="zh-CN" dirty="0"/>
              <a:t>{</a:t>
            </a:r>
            <a:endParaRPr lang="zh-CN" altLang="zh-CN" dirty="0"/>
          </a:p>
          <a:p>
            <a:r>
              <a:rPr lang="en-US" altLang="zh-CN" dirty="0"/>
              <a:t>    </a:t>
            </a:r>
            <a:r>
              <a:rPr lang="en-US" altLang="zh-CN" dirty="0" err="1"/>
              <a:t>myname</a:t>
            </a:r>
            <a:r>
              <a:rPr lang="en-US" altLang="zh-CN" dirty="0"/>
              <a:t> = this-&gt;</a:t>
            </a:r>
            <a:r>
              <a:rPr lang="en-US" altLang="zh-CN" dirty="0" err="1"/>
              <a:t>windowTitle</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userLabel</a:t>
            </a:r>
            <a:r>
              <a:rPr lang="en-US" altLang="zh-CN" dirty="0"/>
              <a:t>-&gt;</a:t>
            </a:r>
            <a:r>
              <a:rPr lang="en-US" altLang="zh-CN" dirty="0" err="1"/>
              <a:t>setText</a:t>
            </a:r>
            <a:r>
              <a:rPr lang="en-US" altLang="zh-CN" dirty="0"/>
              <a:t>(</a:t>
            </a:r>
            <a:r>
              <a:rPr lang="en-US" altLang="zh-CN" dirty="0" err="1"/>
              <a:t>myname</a:t>
            </a:r>
            <a:r>
              <a:rPr lang="en-US" altLang="zh-CN" dirty="0"/>
              <a:t>);</a:t>
            </a:r>
            <a:endParaRPr lang="zh-CN" altLang="zh-CN" dirty="0"/>
          </a:p>
          <a:p>
            <a:r>
              <a:rPr lang="en-US" altLang="zh-CN" dirty="0"/>
              <a:t>    </a:t>
            </a:r>
            <a:r>
              <a:rPr lang="en-US" altLang="zh-CN" dirty="0" err="1"/>
              <a:t>sendChatMsg</a:t>
            </a:r>
            <a:r>
              <a:rPr lang="en-US" altLang="zh-CN" dirty="0"/>
              <a:t>(</a:t>
            </a:r>
            <a:r>
              <a:rPr lang="en-US" altLang="zh-CN" dirty="0" err="1"/>
              <a:t>OnLine</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95308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1900053" y="3652838"/>
            <a:ext cx="3206338" cy="518595"/>
          </a:xfrm>
          <a:prstGeom prst="rect">
            <a:avLst/>
          </a:prstGeom>
          <a:noFill/>
        </p:spPr>
        <p:txBody>
          <a:bodyPr wrap="square" lIns="86863" tIns="43430" rIns="86863" bIns="43430" rtlCol="0">
            <a:spAutoFit/>
          </a:bodyPr>
          <a:lstStyle/>
          <a:p>
            <a:r>
              <a:rPr lang="zh-CN" altLang="zh-CN" sz="2800" b="1" dirty="0"/>
              <a:t>核心功能界面演示</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1484717"/>
            <a:ext cx="482208" cy="545844"/>
          </a:xfrm>
          <a:prstGeom prst="rect">
            <a:avLst/>
          </a:prstGeom>
        </p:spPr>
      </p:pic>
      <p:sp>
        <p:nvSpPr>
          <p:cNvPr id="9" name="TextBox 18"/>
          <p:cNvSpPr txBox="1"/>
          <p:nvPr/>
        </p:nvSpPr>
        <p:spPr>
          <a:xfrm>
            <a:off x="5940427" y="1484718"/>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．登录界面</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295457"/>
            <a:ext cx="482208" cy="545844"/>
          </a:xfrm>
          <a:prstGeom prst="rect">
            <a:avLst/>
          </a:prstGeom>
        </p:spPr>
      </p:pic>
      <p:sp>
        <p:nvSpPr>
          <p:cNvPr id="11" name="TextBox 20"/>
          <p:cNvSpPr txBox="1"/>
          <p:nvPr/>
        </p:nvSpPr>
        <p:spPr>
          <a:xfrm>
            <a:off x="5940427" y="2293208"/>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．聊天窗口界面</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090727"/>
            <a:ext cx="482208" cy="545844"/>
          </a:xfrm>
          <a:prstGeom prst="rect">
            <a:avLst/>
          </a:prstGeom>
        </p:spPr>
      </p:pic>
      <p:sp>
        <p:nvSpPr>
          <p:cNvPr id="13" name="TextBox 20"/>
          <p:cNvSpPr txBox="1"/>
          <p:nvPr/>
        </p:nvSpPr>
        <p:spPr>
          <a:xfrm>
            <a:off x="5940427" y="3088478"/>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．发送文件服务器</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908145"/>
            <a:ext cx="482208" cy="545844"/>
          </a:xfrm>
          <a:prstGeom prst="rect">
            <a:avLst/>
          </a:prstGeom>
        </p:spPr>
      </p:pic>
      <p:sp>
        <p:nvSpPr>
          <p:cNvPr id="15" name="TextBox 20"/>
          <p:cNvSpPr txBox="1"/>
          <p:nvPr/>
        </p:nvSpPr>
        <p:spPr>
          <a:xfrm>
            <a:off x="5940427" y="3905896"/>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a:t>．接收文件客户端</a:t>
            </a:r>
          </a:p>
        </p:txBody>
      </p:sp>
    </p:spTree>
    <p:extLst>
      <p:ext uri="{BB962C8B-B14F-4D97-AF65-F5344CB8AC3E}">
        <p14:creationId xmlns:p14="http://schemas.microsoft.com/office/powerpoint/2010/main" val="4140134419"/>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stCondLst>
                                    <p:cond delay="25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1+#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84123" cy="461665"/>
          </a:xfrm>
          <a:prstGeom prst="rect">
            <a:avLst/>
          </a:prstGeom>
        </p:spPr>
        <p:txBody>
          <a:bodyPr wrap="none">
            <a:spAutoFit/>
          </a:bodyPr>
          <a:lstStyle/>
          <a:p>
            <a:r>
              <a:rPr lang="zh-CN" altLang="zh-CN" sz="2400" b="1" dirty="0"/>
              <a:t>消息类型与</a:t>
            </a:r>
            <a:r>
              <a:rPr lang="en-US" altLang="zh-CN" sz="2400" b="1" dirty="0"/>
              <a:t>UDP</a:t>
            </a:r>
            <a:r>
              <a:rPr lang="zh-CN" altLang="zh-CN" sz="2400" b="1" dirty="0"/>
              <a:t>广播</a:t>
            </a:r>
          </a:p>
        </p:txBody>
      </p:sp>
      <p:sp>
        <p:nvSpPr>
          <p:cNvPr id="3" name="TextBox 2"/>
          <p:cNvSpPr txBox="1"/>
          <p:nvPr/>
        </p:nvSpPr>
        <p:spPr>
          <a:xfrm>
            <a:off x="665018" y="1021278"/>
            <a:ext cx="10367159" cy="5861861"/>
          </a:xfrm>
          <a:prstGeom prst="rect">
            <a:avLst/>
          </a:prstGeom>
          <a:noFill/>
        </p:spPr>
        <p:txBody>
          <a:bodyPr wrap="square" rtlCol="0">
            <a:spAutoFit/>
          </a:bodyPr>
          <a:lstStyle/>
          <a:p>
            <a:pPr indent="450850">
              <a:lnSpc>
                <a:spcPct val="150000"/>
              </a:lnSpc>
            </a:pPr>
            <a:r>
              <a:rPr lang="zh-CN" altLang="zh-CN" sz="1800" dirty="0"/>
              <a:t>可见，发送</a:t>
            </a:r>
            <a:r>
              <a:rPr lang="en-US" altLang="zh-CN" sz="1800" dirty="0"/>
              <a:t>UDP</a:t>
            </a:r>
            <a:r>
              <a:rPr lang="zh-CN" altLang="zh-CN" sz="1800" dirty="0"/>
              <a:t>广播是通过调用</a:t>
            </a:r>
            <a:r>
              <a:rPr lang="en-US" altLang="zh-CN" sz="1800" dirty="0" err="1"/>
              <a:t>sendChatMsg</a:t>
            </a:r>
            <a:r>
              <a:rPr lang="zh-CN" altLang="zh-CN" sz="1800" dirty="0"/>
              <a:t>方法实现的，该方法专门用于发送各类</a:t>
            </a:r>
            <a:r>
              <a:rPr lang="en-US" altLang="zh-CN" sz="1800" dirty="0"/>
              <a:t>UDP</a:t>
            </a:r>
            <a:r>
              <a:rPr lang="zh-CN" altLang="zh-CN" sz="1800" dirty="0"/>
              <a:t>广播</a:t>
            </a:r>
            <a:r>
              <a:rPr lang="zh-CN" altLang="zh-CN" sz="1800" dirty="0">
                <a:hlinkClick r:id="rId2" action="ppaction://hlinkfile"/>
              </a:rPr>
              <a:t>数据报，其具体</a:t>
            </a:r>
            <a:r>
              <a:rPr lang="zh-CN" altLang="zh-CN" sz="1800" dirty="0" smtClean="0">
                <a:hlinkClick r:id="rId2" action="ppaction://hlinkfile"/>
              </a:rPr>
              <a:t>实现</a:t>
            </a:r>
            <a:r>
              <a:rPr lang="zh-CN" altLang="en-US" sz="1800" dirty="0" smtClean="0">
                <a:hlinkClick r:id="rId2" action="ppaction://hlinkfile"/>
              </a:rPr>
              <a:t>。</a:t>
            </a:r>
            <a:endParaRPr lang="en-US" altLang="zh-CN" sz="1800" dirty="0" smtClean="0"/>
          </a:p>
          <a:p>
            <a:pPr indent="450850">
              <a:lnSpc>
                <a:spcPct val="150000"/>
              </a:lnSpc>
            </a:pPr>
            <a:r>
              <a:rPr lang="zh-CN" altLang="zh-CN" sz="1800" b="1" dirty="0"/>
              <a:t>其中，</a:t>
            </a:r>
            <a:endParaRPr lang="zh-CN" altLang="zh-CN" sz="1800" dirty="0"/>
          </a:p>
          <a:p>
            <a:pPr indent="450850">
              <a:lnSpc>
                <a:spcPct val="150000"/>
              </a:lnSpc>
            </a:pPr>
            <a:r>
              <a:rPr lang="en-US" altLang="zh-CN" sz="1800" b="1" dirty="0"/>
              <a:t>(a) write &lt;&lt; </a:t>
            </a:r>
            <a:r>
              <a:rPr lang="en-US" altLang="zh-CN" sz="1800" b="1" dirty="0" err="1"/>
              <a:t>msgType</a:t>
            </a:r>
            <a:r>
              <a:rPr lang="en-US" altLang="zh-CN" sz="1800" b="1" dirty="0"/>
              <a:t> &lt;&lt; </a:t>
            </a:r>
            <a:r>
              <a:rPr lang="en-US" altLang="zh-CN" sz="1800" b="1" dirty="0" err="1"/>
              <a:t>myname</a:t>
            </a:r>
            <a:r>
              <a:rPr lang="zh-CN" altLang="zh-CN" sz="1800" b="1" dirty="0"/>
              <a:t>：</a:t>
            </a:r>
            <a:r>
              <a:rPr lang="zh-CN" altLang="zh-CN" sz="1800" dirty="0"/>
              <a:t>向要发送的数据中写入消息类型</a:t>
            </a:r>
            <a:r>
              <a:rPr lang="en-US" altLang="zh-CN" sz="1800" dirty="0" err="1"/>
              <a:t>msgType</a:t>
            </a:r>
            <a:r>
              <a:rPr lang="zh-CN" altLang="zh-CN" sz="1800" dirty="0"/>
              <a:t>、用户名，用户名通过预先定义的全局变量</a:t>
            </a:r>
            <a:r>
              <a:rPr lang="en-US" altLang="zh-CN" sz="1800" dirty="0" err="1"/>
              <a:t>myname</a:t>
            </a:r>
            <a:r>
              <a:rPr lang="zh-CN" altLang="zh-CN" sz="1800" dirty="0"/>
              <a:t>获得，该变量值最初在登录启动聊天窗口时由登录对话框赋值给聊天窗口标题文本（</a:t>
            </a:r>
            <a:r>
              <a:rPr lang="en-US" altLang="zh-CN" sz="1800" dirty="0"/>
              <a:t>this-&gt;</a:t>
            </a:r>
            <a:r>
              <a:rPr lang="en-US" altLang="zh-CN" sz="1800" dirty="0" err="1"/>
              <a:t>windowTitle</a:t>
            </a:r>
            <a:r>
              <a:rPr lang="en-US" altLang="zh-CN" sz="1800" dirty="0"/>
              <a:t>()</a:t>
            </a:r>
            <a:r>
              <a:rPr lang="zh-CN" altLang="zh-CN" sz="1800" dirty="0"/>
              <a:t>），在用户单击搜索在线用户时再赋给全局变量</a:t>
            </a:r>
            <a:r>
              <a:rPr lang="en-US" altLang="zh-CN" sz="1800" dirty="0" err="1"/>
              <a:t>myname</a:t>
            </a:r>
            <a:r>
              <a:rPr lang="zh-CN" altLang="zh-CN" sz="1800" dirty="0"/>
              <a:t>，该聊天窗口对应的用户在线时，全局变量</a:t>
            </a:r>
            <a:r>
              <a:rPr lang="en-US" altLang="zh-CN" sz="1800" dirty="0" err="1"/>
              <a:t>myname</a:t>
            </a:r>
            <a:r>
              <a:rPr lang="zh-CN" altLang="zh-CN" sz="1800" dirty="0"/>
              <a:t>始终有效。</a:t>
            </a:r>
          </a:p>
          <a:p>
            <a:pPr indent="450850">
              <a:lnSpc>
                <a:spcPct val="150000"/>
              </a:lnSpc>
            </a:pPr>
            <a:r>
              <a:rPr lang="en-US" altLang="zh-CN" sz="1800" b="1" dirty="0"/>
              <a:t>(b) case </a:t>
            </a:r>
            <a:r>
              <a:rPr lang="en-US" altLang="zh-CN" sz="1800" b="1" dirty="0" err="1"/>
              <a:t>ChatMsg</a:t>
            </a:r>
            <a:r>
              <a:rPr lang="en-US" altLang="zh-CN" sz="1800" b="1" dirty="0"/>
              <a:t>:</a:t>
            </a:r>
            <a:r>
              <a:rPr lang="en-US" altLang="zh-CN" sz="1800" dirty="0"/>
              <a:t> </a:t>
            </a:r>
            <a:r>
              <a:rPr lang="en-US" altLang="zh-CN" sz="1800" b="1" dirty="0"/>
              <a:t>write &lt;&lt; </a:t>
            </a:r>
            <a:r>
              <a:rPr lang="en-US" altLang="zh-CN" sz="1800" b="1" dirty="0" err="1"/>
              <a:t>locHostIp</a:t>
            </a:r>
            <a:r>
              <a:rPr lang="en-US" altLang="zh-CN" sz="1800" b="1" dirty="0"/>
              <a:t> &lt;&lt; </a:t>
            </a:r>
            <a:r>
              <a:rPr lang="en-US" altLang="zh-CN" sz="1800" b="1" dirty="0" err="1"/>
              <a:t>locChatMsg</a:t>
            </a:r>
            <a:r>
              <a:rPr lang="zh-CN" altLang="zh-CN" sz="1800" b="1" dirty="0"/>
              <a:t>：</a:t>
            </a:r>
            <a:r>
              <a:rPr lang="zh-CN" altLang="zh-CN" sz="1800" dirty="0"/>
              <a:t>对于普通的聊天内容消息</a:t>
            </a:r>
            <a:r>
              <a:rPr lang="en-US" altLang="zh-CN" sz="1800" dirty="0" err="1"/>
              <a:t>ChatMsg</a:t>
            </a:r>
            <a:r>
              <a:rPr lang="zh-CN" altLang="zh-CN" sz="1800" dirty="0"/>
              <a:t>，向要发送的数据中写入本机端的</a:t>
            </a:r>
            <a:r>
              <a:rPr lang="en-US" altLang="zh-CN" sz="1800" dirty="0"/>
              <a:t>IP</a:t>
            </a:r>
            <a:r>
              <a:rPr lang="zh-CN" altLang="zh-CN" sz="1800" dirty="0"/>
              <a:t>地址和用户输入的聊天信息文本这两项内容。</a:t>
            </a:r>
          </a:p>
          <a:p>
            <a:pPr indent="450850">
              <a:lnSpc>
                <a:spcPct val="150000"/>
              </a:lnSpc>
            </a:pPr>
            <a:r>
              <a:rPr lang="en-US" altLang="zh-CN" sz="1800" b="1" dirty="0"/>
              <a:t>(c) case </a:t>
            </a:r>
            <a:r>
              <a:rPr lang="en-US" altLang="zh-CN" sz="1800" b="1" dirty="0" err="1"/>
              <a:t>OnLine</a:t>
            </a:r>
            <a:r>
              <a:rPr lang="en-US" altLang="zh-CN" sz="1800" b="1" dirty="0"/>
              <a:t>:</a:t>
            </a:r>
            <a:r>
              <a:rPr lang="en-US" altLang="zh-CN" sz="1800" dirty="0"/>
              <a:t> </a:t>
            </a:r>
            <a:r>
              <a:rPr lang="en-US" altLang="zh-CN" sz="1800" b="1" dirty="0"/>
              <a:t>write &lt;&lt; </a:t>
            </a:r>
            <a:r>
              <a:rPr lang="en-US" altLang="zh-CN" sz="1800" b="1" dirty="0" err="1"/>
              <a:t>locHostIp</a:t>
            </a:r>
            <a:r>
              <a:rPr lang="zh-CN" altLang="zh-CN" sz="1800" b="1" dirty="0"/>
              <a:t>：</a:t>
            </a:r>
            <a:r>
              <a:rPr lang="zh-CN" altLang="zh-CN" sz="1800" dirty="0"/>
              <a:t>对于新用户上线，只是简单地向数据中写入</a:t>
            </a:r>
            <a:r>
              <a:rPr lang="en-US" altLang="zh-CN" sz="1800" dirty="0"/>
              <a:t>IP</a:t>
            </a:r>
            <a:r>
              <a:rPr lang="zh-CN" altLang="zh-CN" sz="1800" dirty="0"/>
              <a:t>地址即可。</a:t>
            </a:r>
          </a:p>
          <a:p>
            <a:pPr indent="450850">
              <a:lnSpc>
                <a:spcPct val="150000"/>
              </a:lnSpc>
            </a:pPr>
            <a:r>
              <a:rPr lang="en-US" altLang="zh-CN" sz="1800" b="1" dirty="0"/>
              <a:t>(d) case </a:t>
            </a:r>
            <a:r>
              <a:rPr lang="en-US" altLang="zh-CN" sz="1800" b="1" dirty="0" err="1"/>
              <a:t>OffLine</a:t>
            </a:r>
            <a:r>
              <a:rPr lang="zh-CN" altLang="zh-CN" sz="1800" b="1" dirty="0"/>
              <a:t>：</a:t>
            </a:r>
            <a:r>
              <a:rPr lang="zh-CN" altLang="zh-CN" sz="1800" dirty="0"/>
              <a:t>对于用户离线则不需要进行任何操作。</a:t>
            </a:r>
          </a:p>
          <a:p>
            <a:pPr indent="450850">
              <a:lnSpc>
                <a:spcPct val="150000"/>
              </a:lnSpc>
            </a:pPr>
            <a:r>
              <a:rPr lang="en-US" altLang="zh-CN" sz="1800" b="1" dirty="0"/>
              <a:t>(e) case </a:t>
            </a:r>
            <a:r>
              <a:rPr lang="en-US" altLang="zh-CN" sz="1800" b="1" dirty="0" err="1"/>
              <a:t>SfileName</a:t>
            </a:r>
            <a:r>
              <a:rPr lang="en-US" altLang="zh-CN" sz="1800" b="1" dirty="0"/>
              <a:t>:; case </a:t>
            </a:r>
            <a:r>
              <a:rPr lang="en-US" altLang="zh-CN" sz="1800" b="1" dirty="0" err="1"/>
              <a:t>RefFile</a:t>
            </a:r>
            <a:r>
              <a:rPr lang="en-US" altLang="zh-CN" sz="1800" b="1" dirty="0"/>
              <a:t>:</a:t>
            </a:r>
            <a:r>
              <a:rPr lang="zh-CN" altLang="zh-CN" sz="1800" b="1" dirty="0"/>
              <a:t>：</a:t>
            </a:r>
            <a:r>
              <a:rPr lang="zh-CN" altLang="zh-CN" sz="1800" dirty="0"/>
              <a:t>传输文件前发送文件名和对方拒收文件的操作。</a:t>
            </a:r>
          </a:p>
          <a:p>
            <a:pPr indent="450850">
              <a:lnSpc>
                <a:spcPct val="150000"/>
              </a:lnSpc>
            </a:pPr>
            <a:r>
              <a:rPr lang="en-US" altLang="zh-CN" sz="1800" b="1" dirty="0"/>
              <a:t>(f) </a:t>
            </a:r>
            <a:r>
              <a:rPr lang="en-US" altLang="zh-CN" sz="1800" b="1" dirty="0" err="1"/>
              <a:t>myUdpSocket</a:t>
            </a:r>
            <a:r>
              <a:rPr lang="en-US" altLang="zh-CN" sz="1800" b="1" dirty="0"/>
              <a:t>-&gt;</a:t>
            </a:r>
            <a:r>
              <a:rPr lang="en-US" altLang="zh-CN" sz="1800" b="1" dirty="0" err="1"/>
              <a:t>writeDatagram</a:t>
            </a:r>
            <a:r>
              <a:rPr lang="en-US" altLang="zh-CN" sz="1800" b="1" dirty="0"/>
              <a:t>(</a:t>
            </a:r>
            <a:r>
              <a:rPr lang="en-US" altLang="zh-CN" sz="1800" b="1" dirty="0" err="1"/>
              <a:t>qba,qba.length</a:t>
            </a:r>
            <a:r>
              <a:rPr lang="en-US" altLang="zh-CN" sz="1800" b="1" dirty="0"/>
              <a:t>(),</a:t>
            </a:r>
            <a:r>
              <a:rPr lang="en-US" altLang="zh-CN" sz="1800" b="1" dirty="0" err="1"/>
              <a:t>QHostAddress</a:t>
            </a:r>
            <a:r>
              <a:rPr lang="en-US" altLang="zh-CN" sz="1800" b="1" dirty="0"/>
              <a:t>::</a:t>
            </a:r>
            <a:r>
              <a:rPr lang="en-US" altLang="zh-CN" sz="1800" b="1" dirty="0" err="1"/>
              <a:t>Broadcast,myUdpPort</a:t>
            </a:r>
            <a:r>
              <a:rPr lang="en-US" altLang="zh-CN" sz="1800" b="1" dirty="0"/>
              <a:t>)</a:t>
            </a:r>
            <a:r>
              <a:rPr lang="zh-CN" altLang="zh-CN" sz="1800" b="1" dirty="0"/>
              <a:t>：</a:t>
            </a:r>
            <a:r>
              <a:rPr lang="zh-CN" altLang="zh-CN" sz="1800" dirty="0"/>
              <a:t>完成对消息的处理后，使用套接口的</a:t>
            </a:r>
            <a:r>
              <a:rPr lang="en-US" altLang="zh-CN" sz="1800" dirty="0" err="1"/>
              <a:t>writeDatagram</a:t>
            </a:r>
            <a:r>
              <a:rPr lang="en-US" altLang="zh-CN" sz="1800" dirty="0"/>
              <a:t>()</a:t>
            </a:r>
            <a:r>
              <a:rPr lang="zh-CN" altLang="zh-CN" sz="1800" dirty="0"/>
              <a:t>函数广播出去</a:t>
            </a:r>
            <a:r>
              <a:rPr lang="zh-CN" altLang="zh-CN" sz="1800" dirty="0" smtClean="0"/>
              <a:t>。</a:t>
            </a:r>
            <a:endParaRPr lang="zh-CN" altLang="zh-CN" sz="1800" dirty="0"/>
          </a:p>
        </p:txBody>
      </p:sp>
    </p:spTree>
    <p:extLst>
      <p:ext uri="{BB962C8B-B14F-4D97-AF65-F5344CB8AC3E}">
        <p14:creationId xmlns:p14="http://schemas.microsoft.com/office/powerpoint/2010/main" val="3020495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908168" cy="461665"/>
          </a:xfrm>
          <a:prstGeom prst="rect">
            <a:avLst/>
          </a:prstGeom>
        </p:spPr>
        <p:txBody>
          <a:bodyPr wrap="none">
            <a:spAutoFit/>
          </a:bodyPr>
          <a:lstStyle/>
          <a:p>
            <a:r>
              <a:rPr lang="zh-CN" altLang="zh-CN" sz="2400" b="1" dirty="0"/>
              <a:t>消息类型与</a:t>
            </a:r>
            <a:r>
              <a:rPr lang="en-US" altLang="zh-CN" sz="2400" b="1" dirty="0"/>
              <a:t>UDP</a:t>
            </a:r>
            <a:r>
              <a:rPr lang="zh-CN" altLang="zh-CN" sz="2400" b="1" dirty="0"/>
              <a:t>广播</a:t>
            </a:r>
          </a:p>
        </p:txBody>
      </p:sp>
      <p:sp>
        <p:nvSpPr>
          <p:cNvPr id="3" name="TextBox 2"/>
          <p:cNvSpPr txBox="1"/>
          <p:nvPr/>
        </p:nvSpPr>
        <p:spPr>
          <a:xfrm>
            <a:off x="902525" y="1021278"/>
            <a:ext cx="10153402" cy="5170646"/>
          </a:xfrm>
          <a:prstGeom prst="rect">
            <a:avLst/>
          </a:prstGeom>
          <a:noFill/>
        </p:spPr>
        <p:txBody>
          <a:bodyPr wrap="square" rtlCol="0">
            <a:spAutoFit/>
          </a:bodyPr>
          <a:lstStyle/>
          <a:p>
            <a:pPr indent="450850">
              <a:spcBef>
                <a:spcPts val="600"/>
              </a:spcBef>
              <a:spcAft>
                <a:spcPts val="600"/>
              </a:spcAft>
            </a:pPr>
            <a:r>
              <a:rPr lang="en-US" altLang="zh-CN" sz="1800" b="1" dirty="0"/>
              <a:t>4</a:t>
            </a:r>
            <a:r>
              <a:rPr lang="zh-CN" altLang="zh-CN" sz="1800" b="1" dirty="0"/>
              <a:t>．接收</a:t>
            </a:r>
            <a:r>
              <a:rPr lang="en-US" altLang="zh-CN" sz="1800" b="1" dirty="0"/>
              <a:t>UDP</a:t>
            </a:r>
            <a:r>
              <a:rPr lang="zh-CN" altLang="zh-CN" sz="1800" b="1" dirty="0"/>
              <a:t>消息</a:t>
            </a:r>
          </a:p>
          <a:p>
            <a:pPr indent="450850"/>
            <a:r>
              <a:rPr lang="zh-CN" altLang="zh-CN" sz="1800" dirty="0" smtClean="0"/>
              <a:t>聊天</a:t>
            </a:r>
            <a:r>
              <a:rPr lang="zh-CN" altLang="zh-CN" sz="1800" dirty="0"/>
              <a:t>窗口程序同时还要接收网络上由其他端点</a:t>
            </a:r>
            <a:r>
              <a:rPr lang="en-US" altLang="zh-CN" sz="1800" dirty="0"/>
              <a:t>UDP</a:t>
            </a:r>
            <a:r>
              <a:rPr lang="zh-CN" altLang="zh-CN" sz="1800" dirty="0"/>
              <a:t>广播发来的消息，这个功能是通过</a:t>
            </a:r>
            <a:r>
              <a:rPr lang="en-US" altLang="zh-CN" sz="1800" dirty="0" err="1"/>
              <a:t>recvAndProcessChatMsg</a:t>
            </a:r>
            <a:r>
              <a:rPr lang="en-US" altLang="zh-CN" sz="1800" dirty="0"/>
              <a:t>()</a:t>
            </a:r>
            <a:r>
              <a:rPr lang="zh-CN" altLang="zh-CN" sz="1800" dirty="0">
                <a:hlinkClick r:id="rId2" action="ppaction://hlinkfile"/>
              </a:rPr>
              <a:t>槽函数实现的，</a:t>
            </a:r>
            <a:r>
              <a:rPr lang="zh-CN" altLang="zh-CN" sz="1800" dirty="0" smtClean="0">
                <a:hlinkClick r:id="rId2" action="ppaction://hlinkfile"/>
              </a:rPr>
              <a:t>代码</a:t>
            </a:r>
            <a:r>
              <a:rPr lang="zh-CN" altLang="en-US" sz="1800" dirty="0" smtClean="0">
                <a:hlinkClick r:id="rId2" action="ppaction://hlinkfile"/>
              </a:rPr>
              <a:t>。</a:t>
            </a:r>
            <a:endParaRPr lang="zh-CN" altLang="zh-CN" sz="1800" dirty="0"/>
          </a:p>
          <a:p>
            <a:pPr indent="450850"/>
            <a:r>
              <a:rPr lang="zh-CN" altLang="zh-CN" sz="1800" b="1" dirty="0"/>
              <a:t>其中，</a:t>
            </a:r>
            <a:endParaRPr lang="zh-CN" altLang="zh-CN" sz="1800" dirty="0"/>
          </a:p>
          <a:p>
            <a:pPr indent="450850"/>
            <a:r>
              <a:rPr lang="en-US" altLang="zh-CN" sz="1800" b="1" dirty="0"/>
              <a:t>(a) while (</a:t>
            </a:r>
            <a:r>
              <a:rPr lang="en-US" altLang="zh-CN" sz="1800" b="1" dirty="0" err="1"/>
              <a:t>myUdpSocket</a:t>
            </a:r>
            <a:r>
              <a:rPr lang="en-US" altLang="zh-CN" sz="1800" b="1" dirty="0"/>
              <a:t>-&gt;</a:t>
            </a:r>
            <a:r>
              <a:rPr lang="en-US" altLang="zh-CN" sz="1800" b="1" dirty="0" err="1"/>
              <a:t>hasPendingDatagrams</a:t>
            </a:r>
            <a:r>
              <a:rPr lang="en-US" altLang="zh-CN" sz="1800" b="1" dirty="0"/>
              <a:t>())</a:t>
            </a:r>
            <a:r>
              <a:rPr lang="zh-CN" altLang="zh-CN" sz="1800" b="1" dirty="0"/>
              <a:t>：</a:t>
            </a:r>
            <a:r>
              <a:rPr lang="zh-CN" altLang="zh-CN" sz="1800" dirty="0"/>
              <a:t>接收函数首先调用</a:t>
            </a:r>
            <a:r>
              <a:rPr lang="en-US" altLang="zh-CN" sz="1800" dirty="0" err="1"/>
              <a:t>QUdpSocket</a:t>
            </a:r>
            <a:r>
              <a:rPr lang="zh-CN" altLang="zh-CN" sz="1800" dirty="0"/>
              <a:t>类的成员函数</a:t>
            </a:r>
            <a:r>
              <a:rPr lang="en-US" altLang="zh-CN" sz="1800" dirty="0" err="1"/>
              <a:t>hasPendingDatagrams</a:t>
            </a:r>
            <a:r>
              <a:rPr lang="en-US" altLang="zh-CN" sz="1800" dirty="0"/>
              <a:t>()</a:t>
            </a:r>
            <a:r>
              <a:rPr lang="zh-CN" altLang="zh-CN" sz="1800" dirty="0"/>
              <a:t>以判断是否有可供读取的数据。</a:t>
            </a:r>
          </a:p>
          <a:p>
            <a:pPr indent="450850"/>
            <a:r>
              <a:rPr lang="en-US" altLang="zh-CN" sz="1800" b="1" dirty="0"/>
              <a:t>(b) </a:t>
            </a:r>
            <a:r>
              <a:rPr lang="en-US" altLang="zh-CN" sz="1800" b="1" dirty="0" err="1"/>
              <a:t>qba.resize</a:t>
            </a:r>
            <a:r>
              <a:rPr lang="en-US" altLang="zh-CN" sz="1800" b="1" dirty="0"/>
              <a:t>(</a:t>
            </a:r>
            <a:r>
              <a:rPr lang="en-US" altLang="zh-CN" sz="1800" b="1" dirty="0" err="1"/>
              <a:t>myUdpSocket</a:t>
            </a:r>
            <a:r>
              <a:rPr lang="en-US" altLang="zh-CN" sz="1800" b="1" dirty="0"/>
              <a:t>-&gt;</a:t>
            </a:r>
            <a:r>
              <a:rPr lang="en-US" altLang="zh-CN" sz="1800" b="1" dirty="0" err="1"/>
              <a:t>pendingDatagramSize</a:t>
            </a:r>
            <a:r>
              <a:rPr lang="en-US" altLang="zh-CN" sz="1800" b="1" dirty="0"/>
              <a:t>())</a:t>
            </a:r>
            <a:r>
              <a:rPr lang="zh-CN" altLang="zh-CN" sz="1800" b="1" dirty="0"/>
              <a:t>：</a:t>
            </a:r>
            <a:r>
              <a:rPr lang="zh-CN" altLang="zh-CN" sz="1800" dirty="0"/>
              <a:t>如果有可供读取的数据，则通过</a:t>
            </a:r>
            <a:r>
              <a:rPr lang="en-US" altLang="zh-CN" sz="1800" dirty="0" err="1"/>
              <a:t>pendingDatagramSize</a:t>
            </a:r>
            <a:r>
              <a:rPr lang="en-US" altLang="zh-CN" sz="1800" dirty="0"/>
              <a:t>()</a:t>
            </a:r>
            <a:r>
              <a:rPr lang="zh-CN" altLang="zh-CN" sz="1800" dirty="0"/>
              <a:t>函数获取当前可供读取的</a:t>
            </a:r>
            <a:r>
              <a:rPr lang="en-US" altLang="zh-CN" sz="1800" dirty="0"/>
              <a:t>UDP</a:t>
            </a:r>
            <a:r>
              <a:rPr lang="zh-CN" altLang="zh-CN" sz="1800" dirty="0"/>
              <a:t>数据报大小，并据此分配接收缓冲区</a:t>
            </a:r>
            <a:r>
              <a:rPr lang="en-US" altLang="zh-CN" sz="1800" dirty="0" err="1"/>
              <a:t>qba</a:t>
            </a:r>
            <a:r>
              <a:rPr lang="zh-CN" altLang="zh-CN" sz="1800" dirty="0"/>
              <a:t>，最后使用</a:t>
            </a:r>
            <a:r>
              <a:rPr lang="en-US" altLang="zh-CN" sz="1800" dirty="0" err="1"/>
              <a:t>QUdpSocket</a:t>
            </a:r>
            <a:r>
              <a:rPr lang="zh-CN" altLang="zh-CN" sz="1800" dirty="0"/>
              <a:t>类的成员函数</a:t>
            </a:r>
            <a:r>
              <a:rPr lang="en-US" altLang="zh-CN" sz="1800" dirty="0" err="1"/>
              <a:t>readDatagram</a:t>
            </a:r>
            <a:r>
              <a:rPr lang="zh-CN" altLang="zh-CN" sz="1800" dirty="0"/>
              <a:t>读取相应的数据。</a:t>
            </a:r>
          </a:p>
          <a:p>
            <a:pPr indent="450850"/>
            <a:r>
              <a:rPr lang="en-US" altLang="zh-CN" sz="1800" b="1" dirty="0"/>
              <a:t>(c) read &gt;&gt; </a:t>
            </a:r>
            <a:r>
              <a:rPr lang="en-US" altLang="zh-CN" sz="1800" b="1" dirty="0" err="1"/>
              <a:t>msgType</a:t>
            </a:r>
            <a:r>
              <a:rPr lang="zh-CN" altLang="zh-CN" sz="1800" b="1" dirty="0"/>
              <a:t>：</a:t>
            </a:r>
            <a:r>
              <a:rPr lang="zh-CN" altLang="zh-CN" sz="1800" dirty="0"/>
              <a:t>这里首先获取消息的类型，下面的代码对不同消息类型进行了不同的处理。</a:t>
            </a:r>
          </a:p>
          <a:p>
            <a:pPr indent="450850"/>
            <a:r>
              <a:rPr lang="en-US" altLang="zh-CN" sz="1800" b="1" dirty="0"/>
              <a:t>(d) case </a:t>
            </a:r>
            <a:r>
              <a:rPr lang="en-US" altLang="zh-CN" sz="1800" b="1" dirty="0" err="1"/>
              <a:t>ChatMsg:read</a:t>
            </a:r>
            <a:r>
              <a:rPr lang="en-US" altLang="zh-CN" sz="1800" b="1" dirty="0"/>
              <a:t> &gt;&gt; name &gt;&gt; </a:t>
            </a:r>
            <a:r>
              <a:rPr lang="en-US" altLang="zh-CN" sz="1800" b="1" dirty="0" err="1"/>
              <a:t>hostip</a:t>
            </a:r>
            <a:r>
              <a:rPr lang="en-US" altLang="zh-CN" sz="1800" b="1" dirty="0"/>
              <a:t> &gt;&gt; </a:t>
            </a:r>
            <a:r>
              <a:rPr lang="en-US" altLang="zh-CN" sz="1800" b="1" dirty="0" err="1"/>
              <a:t>chatmsg</a:t>
            </a:r>
            <a:r>
              <a:rPr lang="zh-CN" altLang="zh-CN" sz="1800" b="1" dirty="0"/>
              <a:t>：</a:t>
            </a:r>
            <a:r>
              <a:rPr lang="zh-CN" altLang="zh-CN" sz="1800" dirty="0"/>
              <a:t>如果是普通的聊天消息</a:t>
            </a:r>
            <a:r>
              <a:rPr lang="en-US" altLang="zh-CN" sz="1800" dirty="0" err="1"/>
              <a:t>ChatMsg</a:t>
            </a:r>
            <a:r>
              <a:rPr lang="zh-CN" altLang="zh-CN" sz="1800" dirty="0"/>
              <a:t>，那么就获取其中的用户名、主机</a:t>
            </a:r>
            <a:r>
              <a:rPr lang="en-US" altLang="zh-CN" sz="1800" dirty="0"/>
              <a:t>IP</a:t>
            </a:r>
            <a:r>
              <a:rPr lang="zh-CN" altLang="zh-CN" sz="1800" dirty="0"/>
              <a:t>和聊天内容信息，然后将用户名、当前时间和聊天内容显示在界面右区上部的信息浏览器中，当前时间就是系统当前的日期时间信息，用</a:t>
            </a:r>
            <a:r>
              <a:rPr lang="en-US" altLang="zh-CN" sz="1800" dirty="0" err="1"/>
              <a:t>QDateTime</a:t>
            </a:r>
            <a:r>
              <a:rPr lang="en-US" altLang="zh-CN" sz="1800" dirty="0"/>
              <a:t>:: </a:t>
            </a:r>
            <a:r>
              <a:rPr lang="en-US" altLang="zh-CN" sz="1800" dirty="0" err="1"/>
              <a:t>currentDateTime</a:t>
            </a:r>
            <a:r>
              <a:rPr lang="en-US" altLang="zh-CN" sz="1800" dirty="0"/>
              <a:t>()</a:t>
            </a:r>
            <a:r>
              <a:rPr lang="zh-CN" altLang="zh-CN" sz="1800" dirty="0"/>
              <a:t>函数获得。</a:t>
            </a:r>
          </a:p>
          <a:p>
            <a:pPr indent="450850"/>
            <a:r>
              <a:rPr lang="en-US" altLang="zh-CN" sz="1800" b="1" dirty="0"/>
              <a:t>(e) case </a:t>
            </a:r>
            <a:r>
              <a:rPr lang="en-US" altLang="zh-CN" sz="1800" b="1" dirty="0" err="1"/>
              <a:t>OnLine</a:t>
            </a:r>
            <a:r>
              <a:rPr lang="en-US" altLang="zh-CN" sz="1800" b="1" dirty="0"/>
              <a:t>: read &gt;&gt; name &gt;&gt; </a:t>
            </a:r>
            <a:r>
              <a:rPr lang="en-US" altLang="zh-CN" sz="1800" b="1" dirty="0" err="1"/>
              <a:t>hostip</a:t>
            </a:r>
            <a:r>
              <a:rPr lang="en-US" altLang="zh-CN" sz="1800" b="1" dirty="0"/>
              <a:t>; </a:t>
            </a:r>
            <a:r>
              <a:rPr lang="en-US" altLang="zh-CN" sz="1800" b="1" dirty="0" err="1"/>
              <a:t>onLine</a:t>
            </a:r>
            <a:r>
              <a:rPr lang="en-US" altLang="zh-CN" sz="1800" b="1" dirty="0"/>
              <a:t>(name, </a:t>
            </a:r>
            <a:r>
              <a:rPr lang="en-US" altLang="zh-CN" sz="1800" b="1" dirty="0" err="1"/>
              <a:t>curtime</a:t>
            </a:r>
            <a:r>
              <a:rPr lang="en-US" altLang="zh-CN" sz="1800" b="1" dirty="0"/>
              <a:t>)</a:t>
            </a:r>
            <a:r>
              <a:rPr lang="zh-CN" altLang="zh-CN" sz="1800" b="1" dirty="0"/>
              <a:t>：</a:t>
            </a:r>
            <a:r>
              <a:rPr lang="zh-CN" altLang="zh-CN" sz="1800" dirty="0"/>
              <a:t>如果是新用户上线，那么就获取其中的用户名和</a:t>
            </a:r>
            <a:r>
              <a:rPr lang="en-US" altLang="zh-CN" sz="1800" dirty="0"/>
              <a:t>IP</a:t>
            </a:r>
            <a:r>
              <a:rPr lang="zh-CN" altLang="zh-CN" sz="1800" dirty="0"/>
              <a:t>地址信息，然后使用</a:t>
            </a:r>
            <a:r>
              <a:rPr lang="en-US" altLang="zh-CN" sz="1800" dirty="0" err="1"/>
              <a:t>onLine</a:t>
            </a:r>
            <a:r>
              <a:rPr lang="en-US" altLang="zh-CN" sz="1800" dirty="0"/>
              <a:t>()</a:t>
            </a:r>
            <a:r>
              <a:rPr lang="zh-CN" altLang="zh-CN" sz="1800" dirty="0"/>
              <a:t>函数进行新用户登录的处理。</a:t>
            </a:r>
          </a:p>
          <a:p>
            <a:pPr indent="450850"/>
            <a:r>
              <a:rPr lang="en-US" altLang="zh-CN" sz="1800" b="1" dirty="0"/>
              <a:t>(f) case </a:t>
            </a:r>
            <a:r>
              <a:rPr lang="en-US" altLang="zh-CN" sz="1800" b="1" dirty="0" err="1"/>
              <a:t>OffLine</a:t>
            </a:r>
            <a:r>
              <a:rPr lang="en-US" altLang="zh-CN" sz="1800" b="1" dirty="0"/>
              <a:t>: read &gt;&gt; name; </a:t>
            </a:r>
            <a:r>
              <a:rPr lang="en-US" altLang="zh-CN" sz="1800" b="1" dirty="0" err="1"/>
              <a:t>offLine</a:t>
            </a:r>
            <a:r>
              <a:rPr lang="en-US" altLang="zh-CN" sz="1800" b="1" dirty="0"/>
              <a:t>(name, </a:t>
            </a:r>
            <a:r>
              <a:rPr lang="en-US" altLang="zh-CN" sz="1800" b="1" dirty="0" err="1"/>
              <a:t>curtime</a:t>
            </a:r>
            <a:r>
              <a:rPr lang="en-US" altLang="zh-CN" sz="1800" b="1" dirty="0"/>
              <a:t>)</a:t>
            </a:r>
            <a:r>
              <a:rPr lang="zh-CN" altLang="zh-CN" sz="1800" b="1" dirty="0"/>
              <a:t>：</a:t>
            </a:r>
            <a:r>
              <a:rPr lang="zh-CN" altLang="zh-CN" sz="1800" dirty="0"/>
              <a:t>如果是用户离线，那么只要获取其中的用户名，然后使用</a:t>
            </a:r>
            <a:r>
              <a:rPr lang="en-US" altLang="zh-CN" sz="1800" dirty="0" err="1"/>
              <a:t>offLine</a:t>
            </a:r>
            <a:r>
              <a:rPr lang="en-US" altLang="zh-CN" sz="1800" dirty="0"/>
              <a:t>()</a:t>
            </a:r>
            <a:r>
              <a:rPr lang="zh-CN" altLang="zh-CN" sz="1800" dirty="0"/>
              <a:t>函数进行处理即可</a:t>
            </a:r>
            <a:r>
              <a:rPr lang="zh-CN" altLang="zh-CN" sz="1800" dirty="0" smtClean="0"/>
              <a:t>。</a:t>
            </a:r>
            <a:endParaRPr lang="zh-CN" altLang="zh-CN" sz="1800" dirty="0"/>
          </a:p>
        </p:txBody>
      </p:sp>
    </p:spTree>
    <p:extLst>
      <p:ext uri="{BB962C8B-B14F-4D97-AF65-F5344CB8AC3E}">
        <p14:creationId xmlns:p14="http://schemas.microsoft.com/office/powerpoint/2010/main" val="293315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014996" y="3662472"/>
            <a:ext cx="2968826" cy="518595"/>
          </a:xfrm>
          <a:prstGeom prst="rect">
            <a:avLst/>
          </a:prstGeom>
          <a:noFill/>
        </p:spPr>
        <p:txBody>
          <a:bodyPr wrap="square" lIns="86863" tIns="43430" rIns="86863" bIns="43430" rtlCol="0">
            <a:spAutoFit/>
          </a:bodyPr>
          <a:lstStyle/>
          <a:p>
            <a:r>
              <a:rPr lang="zh-CN" altLang="zh-CN" sz="2800" b="1" dirty="0"/>
              <a:t>会话过程的处理</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1484717"/>
            <a:ext cx="482208" cy="545844"/>
          </a:xfrm>
          <a:prstGeom prst="rect">
            <a:avLst/>
          </a:prstGeom>
        </p:spPr>
      </p:pic>
      <p:sp>
        <p:nvSpPr>
          <p:cNvPr id="9" name="TextBox 18"/>
          <p:cNvSpPr txBox="1"/>
          <p:nvPr/>
        </p:nvSpPr>
        <p:spPr>
          <a:xfrm>
            <a:off x="5940427" y="1484718"/>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a:t>
            </a:r>
            <a:r>
              <a:rPr lang="en-US" altLang="zh-CN" sz="1800" b="1" dirty="0" err="1"/>
              <a:t>onLine</a:t>
            </a:r>
            <a:r>
              <a:rPr lang="en-US" altLang="zh-CN" sz="1800" b="1" dirty="0"/>
              <a:t>()</a:t>
            </a:r>
            <a:r>
              <a:rPr lang="zh-CN" altLang="zh-CN" sz="1800" b="1" dirty="0"/>
              <a:t>函数</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295457"/>
            <a:ext cx="482208" cy="545844"/>
          </a:xfrm>
          <a:prstGeom prst="rect">
            <a:avLst/>
          </a:prstGeom>
        </p:spPr>
      </p:pic>
      <p:sp>
        <p:nvSpPr>
          <p:cNvPr id="11" name="TextBox 20"/>
          <p:cNvSpPr txBox="1"/>
          <p:nvPr/>
        </p:nvSpPr>
        <p:spPr>
          <a:xfrm>
            <a:off x="5940427" y="2293208"/>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a:t>
            </a:r>
            <a:r>
              <a:rPr lang="en-US" altLang="zh-CN" sz="1800" b="1" dirty="0" err="1"/>
              <a:t>offLine</a:t>
            </a:r>
            <a:r>
              <a:rPr lang="en-US" altLang="zh-CN" sz="1800" b="1" dirty="0"/>
              <a:t>()</a:t>
            </a:r>
            <a:r>
              <a:rPr lang="zh-CN" altLang="zh-CN" sz="1800" b="1" dirty="0"/>
              <a:t>函数</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090727"/>
            <a:ext cx="482208" cy="545844"/>
          </a:xfrm>
          <a:prstGeom prst="rect">
            <a:avLst/>
          </a:prstGeom>
        </p:spPr>
      </p:pic>
      <p:sp>
        <p:nvSpPr>
          <p:cNvPr id="13" name="TextBox 20"/>
          <p:cNvSpPr txBox="1"/>
          <p:nvPr/>
        </p:nvSpPr>
        <p:spPr>
          <a:xfrm>
            <a:off x="5940427" y="3088478"/>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a:t>
            </a:r>
            <a:r>
              <a:rPr lang="en-US" altLang="zh-CN" sz="1800" b="1" dirty="0" err="1"/>
              <a:t>getLocHostIp</a:t>
            </a:r>
            <a:r>
              <a:rPr lang="en-US" altLang="zh-CN" sz="1800" b="1" dirty="0"/>
              <a:t>()</a:t>
            </a:r>
            <a:r>
              <a:rPr lang="zh-CN" altLang="zh-CN" sz="1800" b="1" dirty="0"/>
              <a:t>函数</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908145"/>
            <a:ext cx="482208" cy="545844"/>
          </a:xfrm>
          <a:prstGeom prst="rect">
            <a:avLst/>
          </a:prstGeom>
        </p:spPr>
      </p:pic>
      <p:sp>
        <p:nvSpPr>
          <p:cNvPr id="15" name="TextBox 20"/>
          <p:cNvSpPr txBox="1"/>
          <p:nvPr/>
        </p:nvSpPr>
        <p:spPr>
          <a:xfrm>
            <a:off x="5940427" y="3905896"/>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a:t>．</a:t>
            </a:r>
            <a:r>
              <a:rPr lang="en-US" altLang="zh-CN" sz="1800" b="1" dirty="0" err="1"/>
              <a:t>getLocChatMsg</a:t>
            </a:r>
            <a:r>
              <a:rPr lang="en-US" altLang="zh-CN" sz="1800" b="1" dirty="0"/>
              <a:t>()</a:t>
            </a:r>
            <a:r>
              <a:rPr lang="zh-CN" altLang="zh-CN" sz="1800" b="1" dirty="0"/>
              <a:t>函数</a:t>
            </a:r>
          </a:p>
        </p:txBody>
      </p:sp>
    </p:spTree>
    <p:extLst>
      <p:ext uri="{BB962C8B-B14F-4D97-AF65-F5344CB8AC3E}">
        <p14:creationId xmlns:p14="http://schemas.microsoft.com/office/powerpoint/2010/main" val="169587615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stCondLst>
                                    <p:cond delay="25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1+#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16660" cy="461665"/>
          </a:xfrm>
          <a:prstGeom prst="rect">
            <a:avLst/>
          </a:prstGeom>
        </p:spPr>
        <p:txBody>
          <a:bodyPr wrap="none">
            <a:spAutoFit/>
          </a:bodyPr>
          <a:lstStyle/>
          <a:p>
            <a:r>
              <a:rPr lang="en-US" altLang="zh-CN" sz="2400" b="1" dirty="0"/>
              <a:t>1</a:t>
            </a:r>
            <a:r>
              <a:rPr lang="zh-CN" altLang="zh-CN" sz="2400" b="1" dirty="0"/>
              <a:t>．</a:t>
            </a:r>
            <a:r>
              <a:rPr lang="en-US" altLang="zh-CN" sz="2400" b="1" dirty="0" err="1"/>
              <a:t>onLine</a:t>
            </a:r>
            <a:r>
              <a:rPr lang="en-US" altLang="zh-CN" sz="2400" b="1" dirty="0"/>
              <a:t>()</a:t>
            </a:r>
            <a:r>
              <a:rPr lang="zh-CN" altLang="zh-CN" sz="2400" b="1" dirty="0"/>
              <a:t>函数</a:t>
            </a:r>
          </a:p>
        </p:txBody>
      </p:sp>
      <p:sp>
        <p:nvSpPr>
          <p:cNvPr id="3" name="矩形 2"/>
          <p:cNvSpPr/>
          <p:nvPr/>
        </p:nvSpPr>
        <p:spPr>
          <a:xfrm>
            <a:off x="1136845" y="1017675"/>
            <a:ext cx="4108817" cy="353943"/>
          </a:xfrm>
          <a:prstGeom prst="rect">
            <a:avLst/>
          </a:prstGeom>
        </p:spPr>
        <p:txBody>
          <a:bodyPr wrap="none">
            <a:spAutoFit/>
          </a:bodyPr>
          <a:lstStyle/>
          <a:p>
            <a:r>
              <a:rPr lang="zh-CN" altLang="zh-CN" dirty="0"/>
              <a:t>该函数用来处理新用户上线，代码如下：</a:t>
            </a:r>
          </a:p>
        </p:txBody>
      </p:sp>
      <p:sp>
        <p:nvSpPr>
          <p:cNvPr id="4" name="TextBox 3"/>
          <p:cNvSpPr txBox="1"/>
          <p:nvPr/>
        </p:nvSpPr>
        <p:spPr>
          <a:xfrm>
            <a:off x="1136845" y="1460665"/>
            <a:ext cx="9396568" cy="3863816"/>
          </a:xfrm>
          <a:prstGeom prst="roundRect">
            <a:avLst>
              <a:gd name="adj" fmla="val 5233"/>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b="1" dirty="0" err="1"/>
              <a:t>onLine</a:t>
            </a:r>
            <a:r>
              <a:rPr lang="en-US" altLang="zh-CN" dirty="0"/>
              <a:t>(</a:t>
            </a:r>
            <a:r>
              <a:rPr lang="en-US" altLang="zh-CN" dirty="0" err="1"/>
              <a:t>QString</a:t>
            </a:r>
            <a:r>
              <a:rPr lang="en-US" altLang="zh-CN" dirty="0"/>
              <a:t> name, </a:t>
            </a:r>
            <a:r>
              <a:rPr lang="en-US" altLang="zh-CN" dirty="0" err="1"/>
              <a:t>QString</a:t>
            </a:r>
            <a:r>
              <a:rPr lang="en-US" altLang="zh-CN" dirty="0"/>
              <a:t> time)</a:t>
            </a:r>
            <a:endParaRPr lang="zh-CN" altLang="zh-CN" dirty="0"/>
          </a:p>
          <a:p>
            <a:r>
              <a:rPr lang="en-US" altLang="zh-CN" dirty="0"/>
              <a:t>{</a:t>
            </a:r>
            <a:endParaRPr lang="zh-CN" altLang="zh-CN" dirty="0"/>
          </a:p>
          <a:p>
            <a:r>
              <a:rPr lang="en-US" altLang="zh-CN" dirty="0"/>
              <a:t>    </a:t>
            </a:r>
            <a:r>
              <a:rPr lang="en-US" altLang="zh-CN" dirty="0" err="1"/>
              <a:t>bool</a:t>
            </a:r>
            <a:r>
              <a:rPr lang="en-US" altLang="zh-CN" dirty="0"/>
              <a:t> </a:t>
            </a:r>
            <a:r>
              <a:rPr lang="en-US" altLang="zh-CN" dirty="0" err="1"/>
              <a:t>notExist</a:t>
            </a:r>
            <a:r>
              <a:rPr lang="en-US" altLang="zh-CN" dirty="0"/>
              <a:t> = </a:t>
            </a:r>
            <a:r>
              <a:rPr lang="en-US" altLang="zh-CN" dirty="0" err="1"/>
              <a:t>ui</a:t>
            </a:r>
            <a:r>
              <a:rPr lang="en-US" altLang="zh-CN" dirty="0"/>
              <a:t>-&gt;</a:t>
            </a:r>
            <a:r>
              <a:rPr lang="en-US" altLang="zh-CN" dirty="0" err="1"/>
              <a:t>userListTableWidget</a:t>
            </a:r>
            <a:r>
              <a:rPr lang="en-US" altLang="zh-CN" dirty="0"/>
              <a:t>-&gt;</a:t>
            </a:r>
            <a:r>
              <a:rPr lang="en-US" altLang="zh-CN" dirty="0" err="1"/>
              <a:t>findItems</a:t>
            </a:r>
            <a:r>
              <a:rPr lang="en-US" altLang="zh-CN" dirty="0"/>
              <a:t>(name, </a:t>
            </a:r>
            <a:r>
              <a:rPr lang="en-US" altLang="zh-CN" dirty="0" err="1"/>
              <a:t>Qt</a:t>
            </a:r>
            <a:r>
              <a:rPr lang="en-US" altLang="zh-CN" dirty="0"/>
              <a:t>::</a:t>
            </a:r>
            <a:r>
              <a:rPr lang="en-US" altLang="zh-CN" dirty="0" err="1"/>
              <a:t>MatchExactly</a:t>
            </a:r>
            <a:r>
              <a:rPr lang="en-US" altLang="zh-CN" dirty="0"/>
              <a:t>). </a:t>
            </a:r>
            <a:r>
              <a:rPr lang="en-US" altLang="zh-CN" dirty="0" err="1"/>
              <a:t>isEmpty</a:t>
            </a:r>
            <a:r>
              <a:rPr lang="en-US" altLang="zh-CN" dirty="0"/>
              <a:t>();</a:t>
            </a:r>
            <a:endParaRPr lang="zh-CN" altLang="zh-CN" dirty="0"/>
          </a:p>
          <a:p>
            <a:r>
              <a:rPr lang="en-US" altLang="zh-CN" dirty="0"/>
              <a:t>    if(</a:t>
            </a:r>
            <a:r>
              <a:rPr lang="en-US" altLang="zh-CN" dirty="0" err="1"/>
              <a:t>notExist</a:t>
            </a:r>
            <a:r>
              <a:rPr lang="en-US" altLang="zh-CN" dirty="0"/>
              <a:t>)</a:t>
            </a:r>
            <a:endParaRPr lang="zh-CN" altLang="zh-CN" dirty="0"/>
          </a:p>
          <a:p>
            <a:r>
              <a:rPr lang="en-US" altLang="zh-CN" dirty="0"/>
              <a:t>    {</a:t>
            </a:r>
            <a:endParaRPr lang="zh-CN" altLang="zh-CN" dirty="0"/>
          </a:p>
          <a:p>
            <a:r>
              <a:rPr lang="en-US" altLang="zh-CN" dirty="0"/>
              <a:t>        </a:t>
            </a:r>
            <a:r>
              <a:rPr lang="en-US" altLang="zh-CN" dirty="0" err="1"/>
              <a:t>QTableWidgetItem</a:t>
            </a:r>
            <a:r>
              <a:rPr lang="en-US" altLang="zh-CN" dirty="0"/>
              <a:t> *</a:t>
            </a:r>
            <a:r>
              <a:rPr lang="en-US" altLang="zh-CN" dirty="0" err="1"/>
              <a:t>newuser</a:t>
            </a:r>
            <a:r>
              <a:rPr lang="en-US" altLang="zh-CN" dirty="0"/>
              <a:t> = new </a:t>
            </a:r>
            <a:r>
              <a:rPr lang="en-US" altLang="zh-CN" dirty="0" err="1"/>
              <a:t>QTableWidgetItem</a:t>
            </a:r>
            <a:r>
              <a:rPr lang="en-US" altLang="zh-CN" dirty="0"/>
              <a:t>(name);</a:t>
            </a:r>
            <a:endParaRPr lang="zh-CN" altLang="zh-CN" dirty="0"/>
          </a:p>
          <a:p>
            <a:r>
              <a:rPr lang="en-US" altLang="zh-CN" dirty="0"/>
              <a:t>        </a:t>
            </a:r>
            <a:r>
              <a:rPr lang="en-US" altLang="zh-CN" dirty="0" err="1"/>
              <a:t>ui</a:t>
            </a:r>
            <a:r>
              <a:rPr lang="en-US" altLang="zh-CN" dirty="0"/>
              <a:t>-&gt;</a:t>
            </a:r>
            <a:r>
              <a:rPr lang="en-US" altLang="zh-CN" dirty="0" err="1"/>
              <a:t>userListTableWidget</a:t>
            </a:r>
            <a:r>
              <a:rPr lang="en-US" altLang="zh-CN" dirty="0"/>
              <a:t>-&gt;</a:t>
            </a:r>
            <a:r>
              <a:rPr lang="en-US" altLang="zh-CN" dirty="0" err="1"/>
              <a:t>insertRow</a:t>
            </a:r>
            <a:r>
              <a:rPr lang="en-US" altLang="zh-CN" dirty="0"/>
              <a:t>(0);</a:t>
            </a:r>
            <a:endParaRPr lang="zh-CN" altLang="zh-CN" dirty="0"/>
          </a:p>
          <a:p>
            <a:r>
              <a:rPr lang="en-US" altLang="zh-CN" dirty="0"/>
              <a:t>        </a:t>
            </a:r>
            <a:r>
              <a:rPr lang="en-US" altLang="zh-CN" dirty="0" err="1"/>
              <a:t>ui</a:t>
            </a:r>
            <a:r>
              <a:rPr lang="en-US" altLang="zh-CN" dirty="0"/>
              <a:t>-&gt;</a:t>
            </a:r>
            <a:r>
              <a:rPr lang="en-US" altLang="zh-CN" dirty="0" err="1"/>
              <a:t>userListTableWidget</a:t>
            </a:r>
            <a:r>
              <a:rPr lang="en-US" altLang="zh-CN" dirty="0"/>
              <a:t>-&gt;</a:t>
            </a:r>
            <a:r>
              <a:rPr lang="en-US" altLang="zh-CN" dirty="0" err="1"/>
              <a:t>setItem</a:t>
            </a:r>
            <a:r>
              <a:rPr lang="en-US" altLang="zh-CN" dirty="0"/>
              <a:t>(0, 0, </a:t>
            </a:r>
            <a:r>
              <a:rPr lang="en-US" altLang="zh-CN" dirty="0" err="1"/>
              <a:t>newuser</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chatTextBrowser</a:t>
            </a:r>
            <a:r>
              <a:rPr lang="en-US" altLang="zh-CN" dirty="0"/>
              <a:t>-&gt;</a:t>
            </a:r>
            <a:r>
              <a:rPr lang="en-US" altLang="zh-CN" dirty="0" err="1"/>
              <a:t>setTextColor</a:t>
            </a:r>
            <a:r>
              <a:rPr lang="en-US" altLang="zh-CN" dirty="0"/>
              <a:t>(</a:t>
            </a:r>
            <a:r>
              <a:rPr lang="en-US" altLang="zh-CN" dirty="0" err="1"/>
              <a:t>Qt</a:t>
            </a:r>
            <a:r>
              <a:rPr lang="en-US" altLang="zh-CN" dirty="0"/>
              <a:t>::gray);</a:t>
            </a:r>
            <a:endParaRPr lang="zh-CN" altLang="zh-CN" dirty="0"/>
          </a:p>
          <a:p>
            <a:r>
              <a:rPr lang="en-US" altLang="zh-CN" dirty="0"/>
              <a:t>        </a:t>
            </a:r>
            <a:r>
              <a:rPr lang="en-US" altLang="zh-CN" dirty="0" err="1"/>
              <a:t>ui</a:t>
            </a:r>
            <a:r>
              <a:rPr lang="en-US" altLang="zh-CN" dirty="0"/>
              <a:t>-&gt;</a:t>
            </a:r>
            <a:r>
              <a:rPr lang="en-US" altLang="zh-CN" dirty="0" err="1"/>
              <a:t>chatTextBrowser</a:t>
            </a:r>
            <a:r>
              <a:rPr lang="en-US" altLang="zh-CN" dirty="0"/>
              <a:t>-&gt;</a:t>
            </a:r>
            <a:r>
              <a:rPr lang="en-US" altLang="zh-CN" dirty="0" err="1"/>
              <a:t>setCurrentFont</a:t>
            </a:r>
            <a:r>
              <a:rPr lang="en-US" altLang="zh-CN" dirty="0"/>
              <a:t>(</a:t>
            </a:r>
            <a:r>
              <a:rPr lang="en-US" altLang="zh-CN" dirty="0" err="1"/>
              <a:t>QFont</a:t>
            </a:r>
            <a:r>
              <a:rPr lang="en-US" altLang="zh-CN" dirty="0"/>
              <a:t>("Times New Roman", 12));</a:t>
            </a:r>
            <a:endParaRPr lang="zh-CN" altLang="zh-CN" dirty="0"/>
          </a:p>
          <a:p>
            <a:r>
              <a:rPr lang="en-US" altLang="zh-CN" dirty="0"/>
              <a:t>        </a:t>
            </a:r>
            <a:r>
              <a:rPr lang="en-US" altLang="zh-CN" dirty="0" err="1"/>
              <a:t>ui</a:t>
            </a:r>
            <a:r>
              <a:rPr lang="en-US" altLang="zh-CN" dirty="0"/>
              <a:t>-&gt;</a:t>
            </a:r>
            <a:r>
              <a:rPr lang="en-US" altLang="zh-CN" dirty="0" err="1"/>
              <a:t>chatTextBrowser</a:t>
            </a:r>
            <a:r>
              <a:rPr lang="en-US" altLang="zh-CN" dirty="0"/>
              <a:t>-&gt;append(</a:t>
            </a:r>
            <a:r>
              <a:rPr lang="en-US" altLang="zh-CN" dirty="0" err="1"/>
              <a:t>tr</a:t>
            </a:r>
            <a:r>
              <a:rPr lang="en-US" altLang="zh-CN" dirty="0"/>
              <a:t>("%1 %2 </a:t>
            </a:r>
            <a:r>
              <a:rPr lang="zh-CN" altLang="zh-CN" dirty="0"/>
              <a:t>上线！</a:t>
            </a:r>
            <a:r>
              <a:rPr lang="en-US" altLang="zh-CN" dirty="0"/>
              <a:t>").</a:t>
            </a:r>
            <a:r>
              <a:rPr lang="en-US" altLang="zh-CN" dirty="0" err="1"/>
              <a:t>arg</a:t>
            </a:r>
            <a:r>
              <a:rPr lang="en-US" altLang="zh-CN" dirty="0"/>
              <a:t>(time).</a:t>
            </a:r>
            <a:r>
              <a:rPr lang="en-US" altLang="zh-CN" dirty="0" err="1"/>
              <a:t>arg</a:t>
            </a:r>
            <a:r>
              <a:rPr lang="en-US" altLang="zh-CN" dirty="0"/>
              <a:t>(name));</a:t>
            </a:r>
            <a:endParaRPr lang="zh-CN" altLang="zh-CN" dirty="0"/>
          </a:p>
          <a:p>
            <a:r>
              <a:rPr lang="en-US" altLang="zh-CN" dirty="0"/>
              <a:t>        </a:t>
            </a:r>
            <a:r>
              <a:rPr lang="en-US" altLang="zh-CN" dirty="0" err="1"/>
              <a:t>sendChatMsg</a:t>
            </a:r>
            <a:r>
              <a:rPr lang="en-US" altLang="zh-CN" dirty="0"/>
              <a:t>(</a:t>
            </a:r>
            <a:r>
              <a:rPr lang="en-US" altLang="zh-CN" dirty="0" err="1"/>
              <a:t>OnLine</a:t>
            </a:r>
            <a:r>
              <a:rPr lang="en-US" altLang="zh-CN" dirty="0"/>
              <a:t>);</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3111743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47117" cy="461665"/>
          </a:xfrm>
          <a:prstGeom prst="rect">
            <a:avLst/>
          </a:prstGeom>
        </p:spPr>
        <p:txBody>
          <a:bodyPr wrap="none">
            <a:spAutoFit/>
          </a:bodyPr>
          <a:lstStyle/>
          <a:p>
            <a:r>
              <a:rPr lang="en-US" altLang="zh-CN" sz="2400" b="1" dirty="0"/>
              <a:t>2</a:t>
            </a:r>
            <a:r>
              <a:rPr lang="zh-CN" altLang="zh-CN" sz="2400" b="1" dirty="0"/>
              <a:t>．</a:t>
            </a:r>
            <a:r>
              <a:rPr lang="en-US" altLang="zh-CN" sz="2400" b="1" dirty="0" err="1"/>
              <a:t>offLine</a:t>
            </a:r>
            <a:r>
              <a:rPr lang="en-US" altLang="zh-CN" sz="2400" b="1" dirty="0"/>
              <a:t>()</a:t>
            </a:r>
            <a:r>
              <a:rPr lang="zh-CN" altLang="zh-CN" sz="2400" b="1" dirty="0"/>
              <a:t>函数</a:t>
            </a:r>
          </a:p>
        </p:txBody>
      </p:sp>
      <p:sp>
        <p:nvSpPr>
          <p:cNvPr id="3" name="矩形 2"/>
          <p:cNvSpPr/>
          <p:nvPr/>
        </p:nvSpPr>
        <p:spPr>
          <a:xfrm>
            <a:off x="1136845" y="1017675"/>
            <a:ext cx="4570482" cy="369332"/>
          </a:xfrm>
          <a:prstGeom prst="rect">
            <a:avLst/>
          </a:prstGeom>
        </p:spPr>
        <p:txBody>
          <a:bodyPr wrap="none">
            <a:spAutoFit/>
          </a:bodyPr>
          <a:lstStyle/>
          <a:p>
            <a:r>
              <a:rPr lang="zh-CN" altLang="zh-CN" sz="1800" dirty="0"/>
              <a:t>该函数用来处理用户离线事件，代码如下：</a:t>
            </a:r>
          </a:p>
        </p:txBody>
      </p:sp>
      <p:sp>
        <p:nvSpPr>
          <p:cNvPr id="4" name="TextBox 3"/>
          <p:cNvSpPr txBox="1"/>
          <p:nvPr/>
        </p:nvSpPr>
        <p:spPr>
          <a:xfrm>
            <a:off x="1136845" y="1387161"/>
            <a:ext cx="9384693" cy="2290882"/>
          </a:xfrm>
          <a:prstGeom prst="roundRect">
            <a:avLst>
              <a:gd name="adj" fmla="val 9299"/>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offLine</a:t>
            </a:r>
            <a:r>
              <a:rPr lang="en-US" altLang="zh-CN" dirty="0"/>
              <a:t>(</a:t>
            </a:r>
            <a:r>
              <a:rPr lang="en-US" altLang="zh-CN" dirty="0" err="1"/>
              <a:t>QString</a:t>
            </a:r>
            <a:r>
              <a:rPr lang="en-US" altLang="zh-CN" dirty="0"/>
              <a:t> name, </a:t>
            </a:r>
            <a:r>
              <a:rPr lang="en-US" altLang="zh-CN" dirty="0" err="1"/>
              <a:t>QString</a:t>
            </a:r>
            <a:r>
              <a:rPr lang="en-US" altLang="zh-CN" dirty="0"/>
              <a:t> time)</a:t>
            </a:r>
            <a:endParaRPr lang="zh-CN" altLang="zh-CN" dirty="0"/>
          </a:p>
          <a:p>
            <a:r>
              <a:rPr lang="en-US" altLang="zh-CN" dirty="0"/>
              <a:t>{</a:t>
            </a:r>
            <a:endParaRPr lang="zh-CN" altLang="zh-CN" dirty="0"/>
          </a:p>
          <a:p>
            <a:r>
              <a:rPr lang="en-US" altLang="zh-CN" dirty="0"/>
              <a:t>    </a:t>
            </a:r>
            <a:r>
              <a:rPr lang="en-US" altLang="zh-CN" dirty="0" err="1"/>
              <a:t>int</a:t>
            </a:r>
            <a:r>
              <a:rPr lang="en-US" altLang="zh-CN" dirty="0"/>
              <a:t> row = </a:t>
            </a:r>
            <a:r>
              <a:rPr lang="en-US" altLang="zh-CN" dirty="0" err="1"/>
              <a:t>ui</a:t>
            </a:r>
            <a:r>
              <a:rPr lang="en-US" altLang="zh-CN" dirty="0"/>
              <a:t>-&gt;</a:t>
            </a:r>
            <a:r>
              <a:rPr lang="en-US" altLang="zh-CN" dirty="0" err="1"/>
              <a:t>userListTableWidget</a:t>
            </a:r>
            <a:r>
              <a:rPr lang="en-US" altLang="zh-CN" dirty="0"/>
              <a:t>-&gt;</a:t>
            </a:r>
            <a:r>
              <a:rPr lang="en-US" altLang="zh-CN" dirty="0" err="1"/>
              <a:t>findItems</a:t>
            </a:r>
            <a:r>
              <a:rPr lang="en-US" altLang="zh-CN" dirty="0"/>
              <a:t>(name, </a:t>
            </a:r>
            <a:r>
              <a:rPr lang="en-US" altLang="zh-CN" dirty="0" err="1"/>
              <a:t>Qt</a:t>
            </a:r>
            <a:r>
              <a:rPr lang="en-US" altLang="zh-CN" dirty="0"/>
              <a:t>::</a:t>
            </a:r>
            <a:r>
              <a:rPr lang="en-US" altLang="zh-CN" dirty="0" err="1"/>
              <a:t>MatchExactly</a:t>
            </a:r>
            <a:r>
              <a:rPr lang="en-US" altLang="zh-CN" dirty="0"/>
              <a:t>).first ()-&gt;row();</a:t>
            </a:r>
            <a:endParaRPr lang="zh-CN" altLang="zh-CN" dirty="0"/>
          </a:p>
          <a:p>
            <a:r>
              <a:rPr lang="en-US" altLang="zh-CN" dirty="0"/>
              <a:t>    </a:t>
            </a:r>
            <a:r>
              <a:rPr lang="en-US" altLang="zh-CN" dirty="0" err="1"/>
              <a:t>ui</a:t>
            </a:r>
            <a:r>
              <a:rPr lang="en-US" altLang="zh-CN" dirty="0"/>
              <a:t>-&gt;</a:t>
            </a:r>
            <a:r>
              <a:rPr lang="en-US" altLang="zh-CN" dirty="0" err="1"/>
              <a:t>userListTableWidget</a:t>
            </a:r>
            <a:r>
              <a:rPr lang="en-US" altLang="zh-CN" dirty="0"/>
              <a:t>-&gt;</a:t>
            </a:r>
            <a:r>
              <a:rPr lang="en-US" altLang="zh-CN" dirty="0" err="1"/>
              <a:t>removeRow</a:t>
            </a:r>
            <a:r>
              <a:rPr lang="en-US" altLang="zh-CN" dirty="0"/>
              <a:t>(row);</a:t>
            </a:r>
            <a:endParaRPr lang="zh-CN" altLang="zh-CN" dirty="0"/>
          </a:p>
          <a:p>
            <a:r>
              <a:rPr lang="en-US" altLang="zh-CN" dirty="0"/>
              <a:t>    </a:t>
            </a:r>
            <a:r>
              <a:rPr lang="en-US" altLang="zh-CN" dirty="0" err="1"/>
              <a:t>ui</a:t>
            </a:r>
            <a:r>
              <a:rPr lang="en-US" altLang="zh-CN" dirty="0"/>
              <a:t>-&gt;</a:t>
            </a:r>
            <a:r>
              <a:rPr lang="en-US" altLang="zh-CN" dirty="0" err="1"/>
              <a:t>chatTextBrowser</a:t>
            </a:r>
            <a:r>
              <a:rPr lang="en-US" altLang="zh-CN" dirty="0"/>
              <a:t>-&gt;</a:t>
            </a:r>
            <a:r>
              <a:rPr lang="en-US" altLang="zh-CN" dirty="0" err="1"/>
              <a:t>setTextColor</a:t>
            </a:r>
            <a:r>
              <a:rPr lang="en-US" altLang="zh-CN" dirty="0"/>
              <a:t>(</a:t>
            </a:r>
            <a:r>
              <a:rPr lang="en-US" altLang="zh-CN" dirty="0" err="1"/>
              <a:t>Qt</a:t>
            </a:r>
            <a:r>
              <a:rPr lang="en-US" altLang="zh-CN" dirty="0"/>
              <a:t>::gray);</a:t>
            </a:r>
            <a:endParaRPr lang="zh-CN" altLang="zh-CN" dirty="0"/>
          </a:p>
          <a:p>
            <a:r>
              <a:rPr lang="en-US" altLang="zh-CN" dirty="0"/>
              <a:t>    </a:t>
            </a:r>
            <a:r>
              <a:rPr lang="en-US" altLang="zh-CN" dirty="0" err="1"/>
              <a:t>ui</a:t>
            </a:r>
            <a:r>
              <a:rPr lang="en-US" altLang="zh-CN" dirty="0"/>
              <a:t>-&gt;</a:t>
            </a:r>
            <a:r>
              <a:rPr lang="en-US" altLang="zh-CN" dirty="0" err="1"/>
              <a:t>chatTextBrowser</a:t>
            </a:r>
            <a:r>
              <a:rPr lang="en-US" altLang="zh-CN" dirty="0"/>
              <a:t>-&gt;</a:t>
            </a:r>
            <a:r>
              <a:rPr lang="en-US" altLang="zh-CN" dirty="0" err="1"/>
              <a:t>setCurrentFont</a:t>
            </a:r>
            <a:r>
              <a:rPr lang="en-US" altLang="zh-CN" dirty="0"/>
              <a:t>(</a:t>
            </a:r>
            <a:r>
              <a:rPr lang="en-US" altLang="zh-CN" dirty="0" err="1"/>
              <a:t>QFont</a:t>
            </a:r>
            <a:r>
              <a:rPr lang="en-US" altLang="zh-CN" dirty="0"/>
              <a:t>("Times New Roman", 12));</a:t>
            </a:r>
            <a:endParaRPr lang="zh-CN" altLang="zh-CN" dirty="0"/>
          </a:p>
          <a:p>
            <a:r>
              <a:rPr lang="en-US" altLang="zh-CN" dirty="0"/>
              <a:t>    </a:t>
            </a:r>
            <a:r>
              <a:rPr lang="en-US" altLang="zh-CN" dirty="0" err="1"/>
              <a:t>ui</a:t>
            </a:r>
            <a:r>
              <a:rPr lang="en-US" altLang="zh-CN" dirty="0"/>
              <a:t>-&gt;</a:t>
            </a:r>
            <a:r>
              <a:rPr lang="en-US" altLang="zh-CN" dirty="0" err="1"/>
              <a:t>chatTextBrowser</a:t>
            </a:r>
            <a:r>
              <a:rPr lang="en-US" altLang="zh-CN" dirty="0"/>
              <a:t>-&gt;append(</a:t>
            </a:r>
            <a:r>
              <a:rPr lang="en-US" altLang="zh-CN" dirty="0" err="1"/>
              <a:t>tr</a:t>
            </a:r>
            <a:r>
              <a:rPr lang="en-US" altLang="zh-CN" dirty="0"/>
              <a:t>("%1 %2 </a:t>
            </a:r>
            <a:r>
              <a:rPr lang="zh-CN" altLang="zh-CN" dirty="0"/>
              <a:t>离线！</a:t>
            </a:r>
            <a:r>
              <a:rPr lang="en-US" altLang="zh-CN" dirty="0"/>
              <a:t>").</a:t>
            </a:r>
            <a:r>
              <a:rPr lang="en-US" altLang="zh-CN" dirty="0" err="1"/>
              <a:t>arg</a:t>
            </a:r>
            <a:r>
              <a:rPr lang="en-US" altLang="zh-CN" dirty="0"/>
              <a:t>(time).</a:t>
            </a:r>
            <a:r>
              <a:rPr lang="en-US" altLang="zh-CN" dirty="0" err="1"/>
              <a:t>arg</a:t>
            </a:r>
            <a:r>
              <a:rPr lang="en-US" altLang="zh-CN" dirty="0"/>
              <a:t>(name));</a:t>
            </a:r>
            <a:endParaRPr lang="zh-CN" altLang="zh-CN" dirty="0"/>
          </a:p>
          <a:p>
            <a:r>
              <a:rPr lang="en-US" altLang="zh-CN" dirty="0" smtClean="0"/>
              <a:t>}</a:t>
            </a:r>
            <a:endParaRPr lang="zh-CN" altLang="zh-CN" dirty="0"/>
          </a:p>
        </p:txBody>
      </p:sp>
      <p:sp>
        <p:nvSpPr>
          <p:cNvPr id="5" name="TextBox 4"/>
          <p:cNvSpPr txBox="1"/>
          <p:nvPr/>
        </p:nvSpPr>
        <p:spPr>
          <a:xfrm>
            <a:off x="641268" y="3804844"/>
            <a:ext cx="10367158" cy="646331"/>
          </a:xfrm>
          <a:prstGeom prst="rect">
            <a:avLst/>
          </a:prstGeom>
          <a:noFill/>
        </p:spPr>
        <p:txBody>
          <a:bodyPr wrap="square" rtlCol="0">
            <a:spAutoFit/>
          </a:bodyPr>
          <a:lstStyle/>
          <a:p>
            <a:pPr indent="450850"/>
            <a:r>
              <a:rPr lang="zh-CN" altLang="zh-CN" sz="1800" dirty="0"/>
              <a:t>在任何一个用户关闭其聊天窗口时，系统都会自动发出离线消息，通过触发窗体的</a:t>
            </a:r>
            <a:r>
              <a:rPr lang="en-US" altLang="zh-CN" sz="1800" dirty="0" err="1"/>
              <a:t>closeEvent</a:t>
            </a:r>
            <a:r>
              <a:rPr lang="zh-CN" altLang="zh-CN" sz="1800" dirty="0"/>
              <a:t>事件实现，为此需要重写系统中该事件的处理方法如下</a:t>
            </a:r>
            <a:r>
              <a:rPr lang="zh-CN" altLang="zh-CN" sz="1800" dirty="0" smtClean="0"/>
              <a:t>：</a:t>
            </a:r>
            <a:endParaRPr lang="zh-CN" altLang="zh-CN" sz="1800" dirty="0"/>
          </a:p>
        </p:txBody>
      </p:sp>
      <p:sp>
        <p:nvSpPr>
          <p:cNvPr id="6" name="TextBox 5"/>
          <p:cNvSpPr txBox="1"/>
          <p:nvPr/>
        </p:nvSpPr>
        <p:spPr>
          <a:xfrm>
            <a:off x="1136845" y="4471616"/>
            <a:ext cx="9384693" cy="1193840"/>
          </a:xfrm>
          <a:prstGeom prst="roundRect">
            <a:avLst>
              <a:gd name="adj" fmla="val 9299"/>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closeEvent</a:t>
            </a:r>
            <a:r>
              <a:rPr lang="en-US" altLang="zh-CN" dirty="0"/>
              <a:t>(</a:t>
            </a:r>
            <a:r>
              <a:rPr lang="en-US" altLang="zh-CN" dirty="0" err="1"/>
              <a:t>QCloseEvent</a:t>
            </a:r>
            <a:r>
              <a:rPr lang="en-US" altLang="zh-CN" dirty="0"/>
              <a:t> *event)</a:t>
            </a:r>
            <a:endParaRPr lang="zh-CN" altLang="zh-CN" dirty="0"/>
          </a:p>
          <a:p>
            <a:r>
              <a:rPr lang="en-US" altLang="zh-CN" dirty="0"/>
              <a:t>{</a:t>
            </a:r>
            <a:endParaRPr lang="zh-CN" altLang="zh-CN" dirty="0"/>
          </a:p>
          <a:p>
            <a:r>
              <a:rPr lang="en-US" altLang="zh-CN" dirty="0"/>
              <a:t>    </a:t>
            </a:r>
            <a:r>
              <a:rPr lang="en-US" altLang="zh-CN" dirty="0" err="1"/>
              <a:t>sendChatMsg</a:t>
            </a:r>
            <a:r>
              <a:rPr lang="en-US" altLang="zh-CN" dirty="0"/>
              <a:t>(</a:t>
            </a:r>
            <a:r>
              <a:rPr lang="en-US" altLang="zh-CN" dirty="0" err="1"/>
              <a:t>OffLine</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4096700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120470" cy="461665"/>
          </a:xfrm>
          <a:prstGeom prst="rect">
            <a:avLst/>
          </a:prstGeom>
        </p:spPr>
        <p:txBody>
          <a:bodyPr wrap="none">
            <a:spAutoFit/>
          </a:bodyPr>
          <a:lstStyle/>
          <a:p>
            <a:r>
              <a:rPr lang="en-US" altLang="zh-CN" sz="2400" b="1" dirty="0"/>
              <a:t>3</a:t>
            </a:r>
            <a:r>
              <a:rPr lang="zh-CN" altLang="zh-CN" sz="2400" b="1" dirty="0"/>
              <a:t>．</a:t>
            </a:r>
            <a:r>
              <a:rPr lang="en-US" altLang="zh-CN" sz="2400" b="1" dirty="0" err="1"/>
              <a:t>getLocHostIp</a:t>
            </a:r>
            <a:r>
              <a:rPr lang="en-US" altLang="zh-CN" sz="2400" b="1" dirty="0"/>
              <a:t>()</a:t>
            </a:r>
            <a:r>
              <a:rPr lang="zh-CN" altLang="zh-CN" sz="2400" b="1" dirty="0"/>
              <a:t>函数</a:t>
            </a:r>
          </a:p>
        </p:txBody>
      </p:sp>
      <p:sp>
        <p:nvSpPr>
          <p:cNvPr id="3" name="矩形 2"/>
          <p:cNvSpPr/>
          <p:nvPr/>
        </p:nvSpPr>
        <p:spPr>
          <a:xfrm>
            <a:off x="1136845" y="982048"/>
            <a:ext cx="5900974" cy="369332"/>
          </a:xfrm>
          <a:prstGeom prst="rect">
            <a:avLst/>
          </a:prstGeom>
        </p:spPr>
        <p:txBody>
          <a:bodyPr wrap="none">
            <a:spAutoFit/>
          </a:bodyPr>
          <a:lstStyle/>
          <a:p>
            <a:r>
              <a:rPr lang="zh-CN" altLang="zh-CN" sz="1800" dirty="0"/>
              <a:t>该函数用来获取本地机器主机</a:t>
            </a:r>
            <a:r>
              <a:rPr lang="en-US" altLang="zh-CN" sz="1800" dirty="0"/>
              <a:t>IP</a:t>
            </a:r>
            <a:r>
              <a:rPr lang="zh-CN" altLang="zh-CN" sz="1800" dirty="0"/>
              <a:t>地址的函数，代码如下：</a:t>
            </a:r>
          </a:p>
        </p:txBody>
      </p:sp>
      <p:sp>
        <p:nvSpPr>
          <p:cNvPr id="4" name="TextBox 3"/>
          <p:cNvSpPr txBox="1"/>
          <p:nvPr/>
        </p:nvSpPr>
        <p:spPr>
          <a:xfrm>
            <a:off x="1136845" y="1351380"/>
            <a:ext cx="9420319" cy="2707124"/>
          </a:xfrm>
          <a:prstGeom prst="roundRect">
            <a:avLst>
              <a:gd name="adj" fmla="val 8771"/>
            </a:avLst>
          </a:prstGeom>
          <a:solidFill>
            <a:srgbClr val="DDDDDD"/>
          </a:solidFill>
        </p:spPr>
        <p:txBody>
          <a:bodyPr wrap="square" rtlCol="0">
            <a:spAutoFit/>
          </a:bodyPr>
          <a:lstStyle/>
          <a:p>
            <a:r>
              <a:rPr lang="en-US" altLang="zh-CN" dirty="0" err="1"/>
              <a:t>QString</a:t>
            </a:r>
            <a:r>
              <a:rPr lang="en-US" altLang="zh-CN" dirty="0"/>
              <a:t> </a:t>
            </a:r>
            <a:r>
              <a:rPr lang="en-US" altLang="zh-CN" dirty="0" err="1"/>
              <a:t>MainWindow</a:t>
            </a:r>
            <a:r>
              <a:rPr lang="en-US" altLang="zh-CN" dirty="0"/>
              <a:t>::</a:t>
            </a:r>
            <a:r>
              <a:rPr lang="en-US" altLang="zh-CN" dirty="0" err="1"/>
              <a:t>getLocHostIp</a:t>
            </a:r>
            <a:r>
              <a:rPr lang="en-US" altLang="zh-CN" dirty="0"/>
              <a:t>()</a:t>
            </a:r>
            <a:endParaRPr lang="zh-CN" altLang="zh-CN" dirty="0"/>
          </a:p>
          <a:p>
            <a:r>
              <a:rPr lang="en-US" altLang="zh-CN" dirty="0"/>
              <a:t>{</a:t>
            </a:r>
            <a:endParaRPr lang="zh-CN" altLang="zh-CN" dirty="0"/>
          </a:p>
          <a:p>
            <a:r>
              <a:rPr lang="en-US" altLang="zh-CN" dirty="0"/>
              <a:t>    </a:t>
            </a:r>
            <a:r>
              <a:rPr lang="en-US" altLang="zh-CN" dirty="0" err="1"/>
              <a:t>QList</a:t>
            </a:r>
            <a:r>
              <a:rPr lang="en-US" altLang="zh-CN" dirty="0"/>
              <a:t>&lt;</a:t>
            </a:r>
            <a:r>
              <a:rPr lang="en-US" altLang="zh-CN" dirty="0" err="1"/>
              <a:t>QHostAddress</a:t>
            </a:r>
            <a:r>
              <a:rPr lang="en-US" altLang="zh-CN" dirty="0"/>
              <a:t>&gt; </a:t>
            </a:r>
            <a:r>
              <a:rPr lang="en-US" altLang="zh-CN" dirty="0" err="1"/>
              <a:t>addrlist</a:t>
            </a:r>
            <a:r>
              <a:rPr lang="en-US" altLang="zh-CN" dirty="0"/>
              <a:t> = </a:t>
            </a:r>
            <a:r>
              <a:rPr lang="en-US" altLang="zh-CN" dirty="0" err="1"/>
              <a:t>QNetworkInterface</a:t>
            </a:r>
            <a:r>
              <a:rPr lang="en-US" altLang="zh-CN" dirty="0"/>
              <a:t>::</a:t>
            </a:r>
            <a:r>
              <a:rPr lang="en-US" altLang="zh-CN" dirty="0" err="1"/>
              <a:t>allAddresses</a:t>
            </a:r>
            <a:r>
              <a:rPr lang="en-US" altLang="zh-CN" dirty="0"/>
              <a:t>();</a:t>
            </a:r>
            <a:endParaRPr lang="zh-CN" altLang="zh-CN" dirty="0"/>
          </a:p>
          <a:p>
            <a:r>
              <a:rPr lang="en-US" altLang="zh-CN" dirty="0"/>
              <a:t>    </a:t>
            </a:r>
            <a:r>
              <a:rPr lang="en-US" altLang="zh-CN" dirty="0" err="1"/>
              <a:t>foreach</a:t>
            </a:r>
            <a:r>
              <a:rPr lang="en-US" altLang="zh-CN" dirty="0"/>
              <a:t> (</a:t>
            </a:r>
            <a:r>
              <a:rPr lang="en-US" altLang="zh-CN" dirty="0" err="1"/>
              <a:t>QHostAddress</a:t>
            </a:r>
            <a:r>
              <a:rPr lang="en-US" altLang="zh-CN" dirty="0"/>
              <a:t> </a:t>
            </a:r>
            <a:r>
              <a:rPr lang="en-US" altLang="zh-CN" dirty="0" err="1"/>
              <a:t>addr</a:t>
            </a:r>
            <a:r>
              <a:rPr lang="en-US" altLang="zh-CN" dirty="0"/>
              <a:t>, </a:t>
            </a:r>
            <a:r>
              <a:rPr lang="en-US" altLang="zh-CN" dirty="0" err="1"/>
              <a:t>addrlist</a:t>
            </a:r>
            <a:r>
              <a:rPr lang="en-US" altLang="zh-CN" dirty="0"/>
              <a:t>)</a:t>
            </a:r>
            <a:endParaRPr lang="zh-CN" altLang="zh-CN" dirty="0"/>
          </a:p>
          <a:p>
            <a:r>
              <a:rPr lang="en-US" altLang="zh-CN" dirty="0"/>
              <a:t>    {</a:t>
            </a:r>
            <a:endParaRPr lang="zh-CN" altLang="zh-CN" dirty="0"/>
          </a:p>
          <a:p>
            <a:r>
              <a:rPr lang="en-US" altLang="zh-CN" dirty="0"/>
              <a:t>        if(</a:t>
            </a:r>
            <a:r>
              <a:rPr lang="en-US" altLang="zh-CN" dirty="0" err="1"/>
              <a:t>addr.protocol</a:t>
            </a:r>
            <a:r>
              <a:rPr lang="en-US" altLang="zh-CN" dirty="0"/>
              <a:t>() == </a:t>
            </a:r>
            <a:r>
              <a:rPr lang="en-US" altLang="zh-CN" dirty="0" err="1"/>
              <a:t>QAbstractSocket</a:t>
            </a:r>
            <a:r>
              <a:rPr lang="en-US" altLang="zh-CN" dirty="0"/>
              <a:t>::IPv4Protocol) return </a:t>
            </a:r>
            <a:r>
              <a:rPr lang="en-US" altLang="zh-CN" dirty="0" err="1"/>
              <a:t>addr</a:t>
            </a:r>
            <a:r>
              <a:rPr lang="en-US" altLang="zh-CN" dirty="0"/>
              <a:t>. </a:t>
            </a:r>
            <a:r>
              <a:rPr lang="en-US" altLang="zh-CN" dirty="0" err="1"/>
              <a:t>toString</a:t>
            </a:r>
            <a:r>
              <a:rPr lang="en-US" altLang="zh-CN" dirty="0"/>
              <a:t>();</a:t>
            </a:r>
            <a:endParaRPr lang="zh-CN" altLang="zh-CN" dirty="0"/>
          </a:p>
          <a:p>
            <a:r>
              <a:rPr lang="en-US" altLang="zh-CN" dirty="0"/>
              <a:t>    }</a:t>
            </a:r>
            <a:endParaRPr lang="zh-CN" altLang="zh-CN" dirty="0"/>
          </a:p>
          <a:p>
            <a:r>
              <a:rPr lang="en-US" altLang="zh-CN" dirty="0"/>
              <a:t>    return 0;</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3206556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1190" cy="461665"/>
          </a:xfrm>
          <a:prstGeom prst="rect">
            <a:avLst/>
          </a:prstGeom>
        </p:spPr>
        <p:txBody>
          <a:bodyPr wrap="none">
            <a:spAutoFit/>
          </a:bodyPr>
          <a:lstStyle/>
          <a:p>
            <a:r>
              <a:rPr lang="en-US" altLang="zh-CN" sz="2400" b="1" dirty="0"/>
              <a:t>4</a:t>
            </a:r>
            <a:r>
              <a:rPr lang="zh-CN" altLang="zh-CN" sz="2400" b="1" dirty="0"/>
              <a:t>．</a:t>
            </a:r>
            <a:r>
              <a:rPr lang="en-US" altLang="zh-CN" sz="2400" b="1" dirty="0" err="1"/>
              <a:t>getLocChatMsg</a:t>
            </a:r>
            <a:r>
              <a:rPr lang="en-US" altLang="zh-CN" sz="2400" b="1" dirty="0"/>
              <a:t>()</a:t>
            </a:r>
            <a:r>
              <a:rPr lang="zh-CN" altLang="zh-CN" sz="2400" b="1" dirty="0"/>
              <a:t>函数</a:t>
            </a:r>
          </a:p>
        </p:txBody>
      </p:sp>
      <p:sp>
        <p:nvSpPr>
          <p:cNvPr id="3" name="TextBox 2"/>
          <p:cNvSpPr txBox="1"/>
          <p:nvPr/>
        </p:nvSpPr>
        <p:spPr>
          <a:xfrm>
            <a:off x="1068778" y="1045029"/>
            <a:ext cx="10117777" cy="369332"/>
          </a:xfrm>
          <a:prstGeom prst="rect">
            <a:avLst/>
          </a:prstGeom>
          <a:noFill/>
        </p:spPr>
        <p:txBody>
          <a:bodyPr wrap="square" rtlCol="0">
            <a:spAutoFit/>
          </a:bodyPr>
          <a:lstStyle/>
          <a:p>
            <a:r>
              <a:rPr lang="en-US" altLang="zh-CN" sz="1800" dirty="0" err="1"/>
              <a:t>getLocChatMsg</a:t>
            </a:r>
            <a:r>
              <a:rPr lang="en-US" altLang="zh-CN" sz="1800" dirty="0"/>
              <a:t>()</a:t>
            </a:r>
            <a:r>
              <a:rPr lang="zh-CN" altLang="zh-CN" sz="1800" dirty="0"/>
              <a:t>函数用来获取本地用户输入的聊天消息并进行一些设置，定义如下</a:t>
            </a:r>
            <a:r>
              <a:rPr lang="zh-CN" altLang="zh-CN" sz="1800" dirty="0" smtClean="0"/>
              <a:t>：</a:t>
            </a:r>
            <a:endParaRPr lang="zh-CN" altLang="zh-CN" sz="1800" dirty="0"/>
          </a:p>
        </p:txBody>
      </p:sp>
      <p:sp>
        <p:nvSpPr>
          <p:cNvPr id="4" name="TextBox 3"/>
          <p:cNvSpPr txBox="1"/>
          <p:nvPr/>
        </p:nvSpPr>
        <p:spPr>
          <a:xfrm>
            <a:off x="1068778" y="1414361"/>
            <a:ext cx="9761517" cy="2128242"/>
          </a:xfrm>
          <a:prstGeom prst="roundRect">
            <a:avLst>
              <a:gd name="adj" fmla="val 10529"/>
            </a:avLst>
          </a:prstGeom>
          <a:solidFill>
            <a:srgbClr val="DDDDDD"/>
          </a:solidFill>
        </p:spPr>
        <p:txBody>
          <a:bodyPr wrap="square" rtlCol="0">
            <a:spAutoFit/>
          </a:bodyPr>
          <a:lstStyle/>
          <a:p>
            <a:r>
              <a:rPr lang="en-US" altLang="zh-CN" dirty="0" err="1"/>
              <a:t>QString</a:t>
            </a:r>
            <a:r>
              <a:rPr lang="en-US" altLang="zh-CN" dirty="0"/>
              <a:t> </a:t>
            </a:r>
            <a:r>
              <a:rPr lang="en-US" altLang="zh-CN" dirty="0" err="1"/>
              <a:t>MainWindow</a:t>
            </a:r>
            <a:r>
              <a:rPr lang="en-US" altLang="zh-CN" dirty="0"/>
              <a:t>::</a:t>
            </a:r>
            <a:r>
              <a:rPr lang="en-US" altLang="zh-CN" dirty="0" err="1"/>
              <a:t>getLocChatMsg</a:t>
            </a:r>
            <a:r>
              <a:rPr lang="en-US" altLang="zh-CN" dirty="0"/>
              <a:t>()</a:t>
            </a:r>
            <a:endParaRPr lang="zh-CN" altLang="zh-CN" dirty="0"/>
          </a:p>
          <a:p>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chatmsg</a:t>
            </a:r>
            <a:r>
              <a:rPr lang="en-US" altLang="zh-CN" dirty="0"/>
              <a:t> = </a:t>
            </a:r>
            <a:r>
              <a:rPr lang="en-US" altLang="zh-CN" dirty="0" err="1"/>
              <a:t>ui</a:t>
            </a:r>
            <a:r>
              <a:rPr lang="en-US" altLang="zh-CN" dirty="0"/>
              <a:t>-&gt;</a:t>
            </a:r>
            <a:r>
              <a:rPr lang="en-US" altLang="zh-CN" dirty="0" err="1"/>
              <a:t>chatTextEdit</a:t>
            </a:r>
            <a:r>
              <a:rPr lang="en-US" altLang="zh-CN" dirty="0"/>
              <a:t>-&gt;</a:t>
            </a:r>
            <a:r>
              <a:rPr lang="en-US" altLang="zh-CN" dirty="0" err="1"/>
              <a:t>toHtml</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chatTextEdit</a:t>
            </a:r>
            <a:r>
              <a:rPr lang="en-US" altLang="zh-CN" dirty="0"/>
              <a:t>-&gt;clear();</a:t>
            </a:r>
            <a:endParaRPr lang="zh-CN" altLang="zh-CN" dirty="0"/>
          </a:p>
          <a:p>
            <a:r>
              <a:rPr lang="en-US" altLang="zh-CN" dirty="0"/>
              <a:t>    </a:t>
            </a:r>
            <a:r>
              <a:rPr lang="en-US" altLang="zh-CN" dirty="0" err="1"/>
              <a:t>ui</a:t>
            </a:r>
            <a:r>
              <a:rPr lang="en-US" altLang="zh-CN" dirty="0"/>
              <a:t>-&gt;</a:t>
            </a:r>
            <a:r>
              <a:rPr lang="en-US" altLang="zh-CN" dirty="0" err="1"/>
              <a:t>chatTextEdit</a:t>
            </a:r>
            <a:r>
              <a:rPr lang="en-US" altLang="zh-CN" dirty="0"/>
              <a:t>-&gt;</a:t>
            </a:r>
            <a:r>
              <a:rPr lang="en-US" altLang="zh-CN" dirty="0" err="1"/>
              <a:t>setFocus</a:t>
            </a:r>
            <a:r>
              <a:rPr lang="en-US" altLang="zh-CN" dirty="0"/>
              <a:t>();</a:t>
            </a:r>
            <a:endParaRPr lang="zh-CN" altLang="zh-CN" dirty="0"/>
          </a:p>
          <a:p>
            <a:r>
              <a:rPr lang="en-US" altLang="zh-CN" dirty="0"/>
              <a:t>    return </a:t>
            </a:r>
            <a:r>
              <a:rPr lang="en-US" altLang="zh-CN" dirty="0" err="1"/>
              <a:t>chatmsg</a:t>
            </a:r>
            <a:r>
              <a:rPr lang="en-US" altLang="zh-CN" dirty="0"/>
              <a:t>;</a:t>
            </a:r>
            <a:endParaRPr lang="zh-CN" altLang="zh-CN" dirty="0"/>
          </a:p>
          <a:p>
            <a:r>
              <a:rPr lang="en-US" altLang="zh-CN" dirty="0" smtClean="0"/>
              <a:t>}</a:t>
            </a:r>
            <a:endParaRPr lang="zh-CN" altLang="zh-CN" dirty="0"/>
          </a:p>
        </p:txBody>
      </p:sp>
      <p:sp>
        <p:nvSpPr>
          <p:cNvPr id="5" name="矩形 4"/>
          <p:cNvSpPr/>
          <p:nvPr/>
        </p:nvSpPr>
        <p:spPr>
          <a:xfrm>
            <a:off x="1068778" y="3599417"/>
            <a:ext cx="6039410" cy="369332"/>
          </a:xfrm>
          <a:prstGeom prst="rect">
            <a:avLst/>
          </a:prstGeom>
        </p:spPr>
        <p:txBody>
          <a:bodyPr wrap="none">
            <a:spAutoFit/>
          </a:bodyPr>
          <a:lstStyle/>
          <a:p>
            <a:r>
              <a:rPr lang="zh-CN" altLang="zh-CN" sz="1800" dirty="0"/>
              <a:t>聊天内容的“发送”按钮的单击信号</a:t>
            </a:r>
            <a:r>
              <a:rPr lang="en-US" altLang="zh-CN" sz="1800" dirty="0"/>
              <a:t>clicked()</a:t>
            </a:r>
            <a:r>
              <a:rPr lang="zh-CN" altLang="zh-CN" sz="1800" dirty="0"/>
              <a:t>事件过程为：</a:t>
            </a:r>
          </a:p>
        </p:txBody>
      </p:sp>
      <p:sp>
        <p:nvSpPr>
          <p:cNvPr id="6" name="TextBox 5"/>
          <p:cNvSpPr txBox="1"/>
          <p:nvPr/>
        </p:nvSpPr>
        <p:spPr>
          <a:xfrm>
            <a:off x="1136845" y="3968749"/>
            <a:ext cx="9761517" cy="1204853"/>
          </a:xfrm>
          <a:prstGeom prst="roundRect">
            <a:avLst>
              <a:gd name="adj" fmla="val 10529"/>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on_sendPushButton_clicked</a:t>
            </a:r>
            <a:r>
              <a:rPr lang="en-US" altLang="zh-CN" dirty="0"/>
              <a:t>()</a:t>
            </a:r>
            <a:endParaRPr lang="zh-CN" altLang="zh-CN" dirty="0"/>
          </a:p>
          <a:p>
            <a:r>
              <a:rPr lang="en-US" altLang="zh-CN" dirty="0"/>
              <a:t>{</a:t>
            </a:r>
            <a:endParaRPr lang="zh-CN" altLang="zh-CN" dirty="0"/>
          </a:p>
          <a:p>
            <a:r>
              <a:rPr lang="en-US" altLang="zh-CN" dirty="0"/>
              <a:t>    </a:t>
            </a:r>
            <a:r>
              <a:rPr lang="en-US" altLang="zh-CN" dirty="0" err="1"/>
              <a:t>sendChatMsg</a:t>
            </a:r>
            <a:r>
              <a:rPr lang="en-US" altLang="zh-CN" dirty="0"/>
              <a:t>(</a:t>
            </a:r>
            <a:r>
              <a:rPr lang="en-US" altLang="zh-CN" dirty="0" err="1"/>
              <a:t>ChatMsg</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3991258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40220"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53551"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82720"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5756" y="923878"/>
            <a:ext cx="939645" cy="1112796"/>
          </a:xfrm>
          <a:prstGeom prst="rect">
            <a:avLst/>
          </a:prstGeom>
        </p:spPr>
      </p:pic>
      <p:sp>
        <p:nvSpPr>
          <p:cNvPr id="25" name="TextBox 5"/>
          <p:cNvSpPr txBox="1"/>
          <p:nvPr/>
        </p:nvSpPr>
        <p:spPr>
          <a:xfrm>
            <a:off x="4703330" y="3769701"/>
            <a:ext cx="2683121" cy="518595"/>
          </a:xfrm>
          <a:prstGeom prst="rect">
            <a:avLst/>
          </a:prstGeom>
          <a:noFill/>
        </p:spPr>
        <p:txBody>
          <a:bodyPr wrap="square" lIns="86863" tIns="43430" rIns="86863" bIns="43430" rtlCol="0">
            <a:spAutoFit/>
          </a:bodyPr>
          <a:lstStyle/>
          <a:p>
            <a:r>
              <a:rPr lang="zh-CN" altLang="zh-CN" sz="2800" b="1" dirty="0"/>
              <a:t>聊天程序试运行</a:t>
            </a:r>
          </a:p>
        </p:txBody>
      </p:sp>
    </p:spTree>
    <p:extLst>
      <p:ext uri="{BB962C8B-B14F-4D97-AF65-F5344CB8AC3E}">
        <p14:creationId xmlns:p14="http://schemas.microsoft.com/office/powerpoint/2010/main" val="407499252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339102" cy="461665"/>
          </a:xfrm>
          <a:prstGeom prst="rect">
            <a:avLst/>
          </a:prstGeom>
        </p:spPr>
        <p:txBody>
          <a:bodyPr wrap="none">
            <a:spAutoFit/>
          </a:bodyPr>
          <a:lstStyle/>
          <a:p>
            <a:r>
              <a:rPr lang="zh-CN" altLang="zh-CN" sz="2400" b="1" dirty="0"/>
              <a:t>聊天程序试运行</a:t>
            </a:r>
          </a:p>
        </p:txBody>
      </p:sp>
      <p:sp>
        <p:nvSpPr>
          <p:cNvPr id="3" name="TextBox 2"/>
          <p:cNvSpPr txBox="1"/>
          <p:nvPr/>
        </p:nvSpPr>
        <p:spPr>
          <a:xfrm>
            <a:off x="866899" y="1033153"/>
            <a:ext cx="10177153" cy="646331"/>
          </a:xfrm>
          <a:prstGeom prst="rect">
            <a:avLst/>
          </a:prstGeom>
          <a:noFill/>
        </p:spPr>
        <p:txBody>
          <a:bodyPr wrap="square" rtlCol="0">
            <a:spAutoFit/>
          </a:bodyPr>
          <a:lstStyle/>
          <a:p>
            <a:pPr indent="450850"/>
            <a:r>
              <a:rPr lang="zh-CN" altLang="zh-CN" sz="1800" dirty="0"/>
              <a:t>接下来运行程序，出现登录界面，先后输入预先保存在</a:t>
            </a:r>
            <a:r>
              <a:rPr lang="en-US" altLang="zh-CN" sz="1800" dirty="0"/>
              <a:t>userlog.xml</a:t>
            </a:r>
            <a:r>
              <a:rPr lang="zh-CN" altLang="zh-CN" sz="1800" dirty="0"/>
              <a:t>文件中的用户账号打开两个用户的聊天窗口，在各自的输入栏中输入一些信息内容并单击“发送”按钮，如图</a:t>
            </a:r>
            <a:r>
              <a:rPr lang="en-US" altLang="zh-CN" sz="1800" dirty="0"/>
              <a:t>19.12</a:t>
            </a:r>
            <a:r>
              <a:rPr lang="zh-CN" altLang="zh-CN" sz="1800" dirty="0"/>
              <a:t>所示</a:t>
            </a:r>
            <a:r>
              <a:rPr lang="zh-CN" altLang="zh-CN" sz="1800" dirty="0" smtClean="0"/>
              <a:t>。</a:t>
            </a:r>
            <a:endParaRPr lang="zh-CN" altLang="zh-CN" sz="1800" dirty="0"/>
          </a:p>
        </p:txBody>
      </p:sp>
      <p:pic>
        <p:nvPicPr>
          <p:cNvPr id="1945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621" y="1844861"/>
            <a:ext cx="6947290" cy="3700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236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1282" y="1330037"/>
            <a:ext cx="9452760" cy="769441"/>
          </a:xfrm>
          <a:prstGeom prst="rect">
            <a:avLst/>
          </a:prstGeom>
          <a:noFill/>
        </p:spPr>
        <p:txBody>
          <a:bodyPr wrap="square" rtlCol="0">
            <a:spAutoFit/>
          </a:bodyPr>
          <a:lstStyle/>
          <a:p>
            <a:r>
              <a:rPr lang="zh-CN" altLang="zh-CN" sz="4400" b="1" dirty="0" smtClean="0">
                <a:solidFill>
                  <a:srgbClr val="663300"/>
                </a:solidFill>
              </a:rPr>
              <a:t>第</a:t>
            </a:r>
            <a:r>
              <a:rPr lang="en-US" altLang="zh-CN" sz="4400" b="1" dirty="0" smtClean="0">
                <a:solidFill>
                  <a:srgbClr val="663300"/>
                </a:solidFill>
              </a:rPr>
              <a:t>19</a:t>
            </a:r>
            <a:r>
              <a:rPr lang="zh-CN" altLang="zh-CN" sz="4400" b="1" dirty="0" smtClean="0">
                <a:solidFill>
                  <a:srgbClr val="663300"/>
                </a:solidFill>
              </a:rPr>
              <a:t>章</a:t>
            </a:r>
            <a:r>
              <a:rPr lang="en-US" altLang="zh-CN" sz="4400" b="1" dirty="0" smtClean="0">
                <a:solidFill>
                  <a:srgbClr val="663300"/>
                </a:solidFill>
              </a:rPr>
              <a:t>  </a:t>
            </a:r>
            <a:r>
              <a:rPr lang="zh-CN" altLang="zh-CN" sz="4400" b="1" dirty="0">
                <a:solidFill>
                  <a:srgbClr val="663300"/>
                </a:solidFill>
              </a:rPr>
              <a:t>【综合实例】微信客户端程序</a:t>
            </a:r>
          </a:p>
        </p:txBody>
      </p:sp>
      <p:sp>
        <p:nvSpPr>
          <p:cNvPr id="3" name="TextBox 2"/>
          <p:cNvSpPr txBox="1"/>
          <p:nvPr/>
        </p:nvSpPr>
        <p:spPr>
          <a:xfrm>
            <a:off x="5320146" y="3111333"/>
            <a:ext cx="5830784" cy="646331"/>
          </a:xfrm>
          <a:prstGeom prst="rect">
            <a:avLst/>
          </a:prstGeom>
          <a:noFill/>
        </p:spPr>
        <p:txBody>
          <a:bodyPr wrap="square" rtlCol="0">
            <a:spAutoFit/>
          </a:bodyPr>
          <a:lstStyle/>
          <a:p>
            <a:r>
              <a:rPr lang="en-US" altLang="zh-CN" sz="3600" b="1" dirty="0" smtClean="0"/>
              <a:t>——</a:t>
            </a:r>
            <a:r>
              <a:rPr lang="zh-CN" altLang="zh-CN" sz="3600" b="1" dirty="0"/>
              <a:t>文件传输功能实现</a:t>
            </a:r>
          </a:p>
        </p:txBody>
      </p:sp>
    </p:spTree>
    <p:extLst>
      <p:ext uri="{BB962C8B-B14F-4D97-AF65-F5344CB8AC3E}">
        <p14:creationId xmlns:p14="http://schemas.microsoft.com/office/powerpoint/2010/main" val="73148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646878" cy="461665"/>
          </a:xfrm>
          <a:prstGeom prst="rect">
            <a:avLst/>
          </a:prstGeom>
        </p:spPr>
        <p:txBody>
          <a:bodyPr wrap="none">
            <a:spAutoFit/>
          </a:bodyPr>
          <a:lstStyle/>
          <a:p>
            <a:r>
              <a:rPr lang="zh-CN" altLang="zh-CN" sz="2400" b="1" dirty="0"/>
              <a:t>核心功能界面演示</a:t>
            </a:r>
          </a:p>
        </p:txBody>
      </p:sp>
      <p:sp>
        <p:nvSpPr>
          <p:cNvPr id="3" name="TextBox 2"/>
          <p:cNvSpPr txBox="1"/>
          <p:nvPr/>
        </p:nvSpPr>
        <p:spPr>
          <a:xfrm>
            <a:off x="855023" y="1009403"/>
            <a:ext cx="10165278" cy="923330"/>
          </a:xfrm>
          <a:prstGeom prst="rect">
            <a:avLst/>
          </a:prstGeom>
          <a:noFill/>
        </p:spPr>
        <p:txBody>
          <a:bodyPr wrap="square" rtlCol="0">
            <a:spAutoFit/>
          </a:bodyPr>
          <a:lstStyle/>
          <a:p>
            <a:pPr indent="450850"/>
            <a:r>
              <a:rPr lang="zh-CN" altLang="zh-CN" sz="1800" dirty="0"/>
              <a:t>本程序完全模仿真实的微信客户端界面，包括登录对话框和聊天窗口两部分。</a:t>
            </a:r>
            <a:r>
              <a:rPr lang="en-US" altLang="zh-CN" sz="1800" dirty="0" err="1"/>
              <a:t>Qt</a:t>
            </a:r>
            <a:r>
              <a:rPr lang="zh-CN" altLang="zh-CN" sz="1800" dirty="0"/>
              <a:t>版微信客户端的演示效果如图</a:t>
            </a:r>
            <a:r>
              <a:rPr lang="en-US" altLang="zh-CN" sz="1800" dirty="0"/>
              <a:t>19.2</a:t>
            </a:r>
            <a:r>
              <a:rPr lang="zh-CN" altLang="zh-CN" sz="1800" dirty="0"/>
              <a:t>所示，界面设计中所用到的背景图片随本书源代码提供，读者可从网上免费下载用于试做</a:t>
            </a:r>
            <a:r>
              <a:rPr lang="zh-CN" altLang="zh-CN" sz="1800" dirty="0" smtClean="0"/>
              <a:t>。</a:t>
            </a:r>
            <a:endParaRPr lang="zh-CN" altLang="zh-CN" sz="1800" dirty="0"/>
          </a:p>
        </p:txBody>
      </p:sp>
      <p:pic>
        <p:nvPicPr>
          <p:cNvPr id="3074" name="Picture 2" descr="19-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2777" y="2129807"/>
            <a:ext cx="7289770" cy="339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612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40220"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53551"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82720"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01</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5756" y="923878"/>
            <a:ext cx="939645" cy="1112796"/>
          </a:xfrm>
          <a:prstGeom prst="rect">
            <a:avLst/>
          </a:prstGeom>
        </p:spPr>
      </p:pic>
      <p:sp>
        <p:nvSpPr>
          <p:cNvPr id="25" name="TextBox 5"/>
          <p:cNvSpPr txBox="1"/>
          <p:nvPr/>
        </p:nvSpPr>
        <p:spPr>
          <a:xfrm>
            <a:off x="4853551" y="3769701"/>
            <a:ext cx="2278243" cy="518595"/>
          </a:xfrm>
          <a:prstGeom prst="rect">
            <a:avLst/>
          </a:prstGeom>
          <a:noFill/>
        </p:spPr>
        <p:txBody>
          <a:bodyPr wrap="square" lIns="86863" tIns="43430" rIns="86863" bIns="43430" rtlCol="0">
            <a:spAutoFit/>
          </a:bodyPr>
          <a:lstStyle/>
          <a:p>
            <a:r>
              <a:rPr lang="zh-CN" altLang="zh-CN" sz="2800" b="1" dirty="0" smtClean="0"/>
              <a:t>基</a:t>
            </a:r>
            <a:r>
              <a:rPr lang="en-US" altLang="zh-CN" sz="2800" b="1" dirty="0" smtClean="0"/>
              <a:t>  </a:t>
            </a:r>
            <a:r>
              <a:rPr lang="zh-CN" altLang="zh-CN" sz="2800" b="1" dirty="0" smtClean="0"/>
              <a:t>本</a:t>
            </a:r>
            <a:r>
              <a:rPr lang="en-US" altLang="zh-CN" sz="2800" b="1" dirty="0" smtClean="0"/>
              <a:t>  </a:t>
            </a:r>
            <a:r>
              <a:rPr lang="zh-CN" altLang="zh-CN" sz="2800" b="1" dirty="0" smtClean="0"/>
              <a:t>原</a:t>
            </a:r>
            <a:r>
              <a:rPr lang="en-US" altLang="zh-CN" sz="2800" b="1" dirty="0" smtClean="0"/>
              <a:t>  </a:t>
            </a:r>
            <a:r>
              <a:rPr lang="zh-CN" altLang="zh-CN" sz="2800" b="1" dirty="0" smtClean="0"/>
              <a:t>理</a:t>
            </a:r>
            <a:endParaRPr lang="zh-CN" altLang="zh-CN" sz="2800" b="1" dirty="0"/>
          </a:p>
        </p:txBody>
      </p:sp>
    </p:spTree>
    <p:extLst>
      <p:ext uri="{BB962C8B-B14F-4D97-AF65-F5344CB8AC3E}">
        <p14:creationId xmlns:p14="http://schemas.microsoft.com/office/powerpoint/2010/main" val="272144901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基本原理</a:t>
            </a:r>
          </a:p>
        </p:txBody>
      </p:sp>
      <p:sp>
        <p:nvSpPr>
          <p:cNvPr id="3" name="TextBox 2"/>
          <p:cNvSpPr txBox="1"/>
          <p:nvPr/>
        </p:nvSpPr>
        <p:spPr>
          <a:xfrm>
            <a:off x="855023" y="973777"/>
            <a:ext cx="10284032" cy="1477328"/>
          </a:xfrm>
          <a:prstGeom prst="rect">
            <a:avLst/>
          </a:prstGeom>
          <a:noFill/>
        </p:spPr>
        <p:txBody>
          <a:bodyPr wrap="square" rtlCol="0">
            <a:spAutoFit/>
          </a:bodyPr>
          <a:lstStyle/>
          <a:p>
            <a:pPr indent="450850"/>
            <a:r>
              <a:rPr lang="zh-CN" altLang="zh-CN" sz="1800" dirty="0"/>
              <a:t>与聊天会话不同，文件的传输采用</a:t>
            </a:r>
            <a:r>
              <a:rPr lang="en-US" altLang="zh-CN" sz="1800" dirty="0"/>
              <a:t>TCP</a:t>
            </a:r>
            <a:r>
              <a:rPr lang="zh-CN" altLang="zh-CN" sz="1800" dirty="0"/>
              <a:t>来实现，以</a:t>
            </a:r>
            <a:r>
              <a:rPr lang="en-US" altLang="zh-CN" sz="1800" dirty="0"/>
              <a:t>C/S</a:t>
            </a:r>
            <a:r>
              <a:rPr lang="zh-CN" altLang="zh-CN" sz="1800" dirty="0"/>
              <a:t>（客户端</a:t>
            </a:r>
            <a:r>
              <a:rPr lang="en-US" altLang="zh-CN" sz="1800" dirty="0"/>
              <a:t>/</a:t>
            </a:r>
            <a:r>
              <a:rPr lang="zh-CN" altLang="zh-CN" sz="1800" dirty="0"/>
              <a:t>服务器）方式运行。传输文件时，用户聊天窗口进程视不同角色分别扮演服务器（</a:t>
            </a:r>
            <a:r>
              <a:rPr lang="en-US" altLang="zh-CN" sz="1800" dirty="0"/>
              <a:t>Server</a:t>
            </a:r>
            <a:r>
              <a:rPr lang="zh-CN" altLang="zh-CN" sz="1800" dirty="0"/>
              <a:t>）和客户端（</a:t>
            </a:r>
            <a:r>
              <a:rPr lang="en-US" altLang="zh-CN" sz="1800" dirty="0"/>
              <a:t>Client</a:t>
            </a:r>
            <a:r>
              <a:rPr lang="zh-CN" altLang="zh-CN" sz="1800" dirty="0"/>
              <a:t>）。服务器是发送方，客户端则是接收方，如图</a:t>
            </a:r>
            <a:r>
              <a:rPr lang="en-US" altLang="zh-CN" sz="1800" dirty="0"/>
              <a:t>19.13</a:t>
            </a:r>
            <a:r>
              <a:rPr lang="zh-CN" altLang="zh-CN" sz="1800" dirty="0"/>
              <a:t>所示，服务器在发送文件前首先用</a:t>
            </a:r>
            <a:r>
              <a:rPr lang="en-US" altLang="zh-CN" sz="1800" dirty="0"/>
              <a:t>UDP</a:t>
            </a:r>
            <a:r>
              <a:rPr lang="zh-CN" altLang="zh-CN" sz="1800" dirty="0"/>
              <a:t>报文传送即将发出的文件名，若客户端用户拒绝接收该文件，也用</a:t>
            </a:r>
            <a:r>
              <a:rPr lang="en-US" altLang="zh-CN" sz="1800" dirty="0"/>
              <a:t>UDP</a:t>
            </a:r>
            <a:r>
              <a:rPr lang="zh-CN" altLang="zh-CN" sz="1800" dirty="0"/>
              <a:t>返回拒收消息。只有客户端“同意”接收该文件，服务器才会创建一个</a:t>
            </a:r>
            <a:r>
              <a:rPr lang="en-US" altLang="zh-CN" sz="1800" dirty="0"/>
              <a:t>TCP</a:t>
            </a:r>
            <a:r>
              <a:rPr lang="zh-CN" altLang="zh-CN" sz="1800" dirty="0"/>
              <a:t>连接向客户端传输文件</a:t>
            </a:r>
            <a:r>
              <a:rPr lang="zh-CN" altLang="zh-CN" sz="1800" dirty="0" smtClean="0"/>
              <a:t>。</a:t>
            </a:r>
            <a:endParaRPr lang="zh-CN" altLang="zh-CN" sz="1800" dirty="0"/>
          </a:p>
        </p:txBody>
      </p:sp>
      <p:pic>
        <p:nvPicPr>
          <p:cNvPr id="20482" name="Picture 2" descr="19-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7807" y="2698925"/>
            <a:ext cx="3678464" cy="294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19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484818" y="3662472"/>
            <a:ext cx="2176994" cy="518595"/>
          </a:xfrm>
          <a:prstGeom prst="rect">
            <a:avLst/>
          </a:prstGeom>
          <a:noFill/>
        </p:spPr>
        <p:txBody>
          <a:bodyPr wrap="square" lIns="86863" tIns="43430" rIns="86863" bIns="43430" rtlCol="0">
            <a:spAutoFit/>
          </a:bodyPr>
          <a:lstStyle/>
          <a:p>
            <a:r>
              <a:rPr lang="zh-CN" altLang="zh-CN" sz="2800" b="1" dirty="0"/>
              <a:t>服务器开发</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1484717"/>
            <a:ext cx="482208" cy="545844"/>
          </a:xfrm>
          <a:prstGeom prst="rect">
            <a:avLst/>
          </a:prstGeom>
        </p:spPr>
      </p:pic>
      <p:sp>
        <p:nvSpPr>
          <p:cNvPr id="9" name="TextBox 18"/>
          <p:cNvSpPr txBox="1"/>
          <p:nvPr/>
        </p:nvSpPr>
        <p:spPr>
          <a:xfrm>
            <a:off x="5940427" y="1484718"/>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．声明变量和方法</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295457"/>
            <a:ext cx="482208" cy="545844"/>
          </a:xfrm>
          <a:prstGeom prst="rect">
            <a:avLst/>
          </a:prstGeom>
        </p:spPr>
      </p:pic>
      <p:sp>
        <p:nvSpPr>
          <p:cNvPr id="11" name="TextBox 20"/>
          <p:cNvSpPr txBox="1"/>
          <p:nvPr/>
        </p:nvSpPr>
        <p:spPr>
          <a:xfrm>
            <a:off x="5940427" y="2293208"/>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．服务器初始化</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090727"/>
            <a:ext cx="482208" cy="545844"/>
          </a:xfrm>
          <a:prstGeom prst="rect">
            <a:avLst/>
          </a:prstGeom>
        </p:spPr>
      </p:pic>
      <p:sp>
        <p:nvSpPr>
          <p:cNvPr id="13" name="TextBox 20"/>
          <p:cNvSpPr txBox="1"/>
          <p:nvPr/>
        </p:nvSpPr>
        <p:spPr>
          <a:xfrm>
            <a:off x="5940427" y="3088478"/>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．发送数据</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908145"/>
            <a:ext cx="482208" cy="545844"/>
          </a:xfrm>
          <a:prstGeom prst="rect">
            <a:avLst/>
          </a:prstGeom>
        </p:spPr>
      </p:pic>
      <p:sp>
        <p:nvSpPr>
          <p:cNvPr id="15" name="TextBox 20"/>
          <p:cNvSpPr txBox="1"/>
          <p:nvPr/>
        </p:nvSpPr>
        <p:spPr>
          <a:xfrm>
            <a:off x="5940427" y="3905896"/>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a:t>．更新进度条</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4725139"/>
            <a:ext cx="482208" cy="545844"/>
          </a:xfrm>
          <a:prstGeom prst="rect">
            <a:avLst/>
          </a:prstGeom>
        </p:spPr>
      </p:pic>
      <p:sp>
        <p:nvSpPr>
          <p:cNvPr id="17" name="TextBox 20"/>
          <p:cNvSpPr txBox="1"/>
          <p:nvPr/>
        </p:nvSpPr>
        <p:spPr>
          <a:xfrm>
            <a:off x="5940427" y="4722890"/>
            <a:ext cx="3255752" cy="393906"/>
          </a:xfrm>
          <a:prstGeom prst="rect">
            <a:avLst/>
          </a:prstGeom>
          <a:noFill/>
        </p:spPr>
        <p:txBody>
          <a:bodyPr wrap="square" lIns="115777" tIns="57888" rIns="115777" bIns="57888" rtlCol="0">
            <a:spAutoFit/>
          </a:bodyPr>
          <a:lstStyle/>
          <a:p>
            <a:r>
              <a:rPr lang="en-US" altLang="zh-CN" sz="1800" b="1" dirty="0"/>
              <a:t>5</a:t>
            </a:r>
            <a:r>
              <a:rPr lang="zh-CN" altLang="zh-CN" sz="1800" b="1" dirty="0"/>
              <a:t>．服务器界面按钮的槽函数</a:t>
            </a:r>
          </a:p>
        </p:txBody>
      </p:sp>
    </p:spTree>
    <p:extLst>
      <p:ext uri="{BB962C8B-B14F-4D97-AF65-F5344CB8AC3E}">
        <p14:creationId xmlns:p14="http://schemas.microsoft.com/office/powerpoint/2010/main" val="321453804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stCondLst>
                                    <p:cond delay="25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1+#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par>
                                <p:cTn id="64" presetID="2" presetClass="entr" presetSubtype="1" fill="hold" nodeType="withEffect">
                                  <p:stCondLst>
                                    <p:cond delay="25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0-#ppt_h/2"/>
                                          </p:val>
                                        </p:tav>
                                        <p:tav tm="100000">
                                          <p:val>
                                            <p:strVal val="#ppt_y"/>
                                          </p:val>
                                        </p:tav>
                                      </p:tavLst>
                                    </p:anim>
                                  </p:childTnLst>
                                </p:cTn>
                              </p:par>
                              <p:par>
                                <p:cTn id="68" presetID="2" presetClass="entr" presetSubtype="2" fill="hold" grpId="0" nodeType="withEffect">
                                  <p:stCondLst>
                                    <p:cond delay="25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500" fill="hold"/>
                                        <p:tgtEl>
                                          <p:spTgt spid="17"/>
                                        </p:tgtEl>
                                        <p:attrNameLst>
                                          <p:attrName>ppt_x</p:attrName>
                                        </p:attrNameLst>
                                      </p:cBhvr>
                                      <p:tavLst>
                                        <p:tav tm="0">
                                          <p:val>
                                            <p:strVal val="1+#ppt_w/2"/>
                                          </p:val>
                                        </p:tav>
                                        <p:tav tm="100000">
                                          <p:val>
                                            <p:strVal val="#ppt_x"/>
                                          </p:val>
                                        </p:tav>
                                      </p:tavLst>
                                    </p:anim>
                                    <p:anim calcmode="lin" valueType="num">
                                      <p:cBhvr additive="base">
                                        <p:cTn id="7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P spid="15"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基本原理</a:t>
            </a:r>
          </a:p>
        </p:txBody>
      </p:sp>
      <p:sp>
        <p:nvSpPr>
          <p:cNvPr id="3" name="TextBox 2"/>
          <p:cNvSpPr txBox="1"/>
          <p:nvPr/>
        </p:nvSpPr>
        <p:spPr>
          <a:xfrm>
            <a:off x="1009403" y="1009403"/>
            <a:ext cx="10046524" cy="1369606"/>
          </a:xfrm>
          <a:prstGeom prst="rect">
            <a:avLst/>
          </a:prstGeom>
          <a:noFill/>
        </p:spPr>
        <p:txBody>
          <a:bodyPr wrap="square" rtlCol="0">
            <a:spAutoFit/>
          </a:bodyPr>
          <a:lstStyle/>
          <a:p>
            <a:pPr>
              <a:spcBef>
                <a:spcPts val="600"/>
              </a:spcBef>
              <a:spcAft>
                <a:spcPts val="600"/>
              </a:spcAft>
            </a:pPr>
            <a:r>
              <a:rPr lang="en-US" altLang="zh-CN" b="1" dirty="0"/>
              <a:t>1</a:t>
            </a:r>
            <a:r>
              <a:rPr lang="zh-CN" altLang="zh-CN" b="1" dirty="0"/>
              <a:t>．声明变量和方法</a:t>
            </a:r>
          </a:p>
          <a:p>
            <a:r>
              <a:rPr lang="zh-CN" altLang="zh-CN" dirty="0"/>
              <a:t>在头文件“</a:t>
            </a:r>
            <a:r>
              <a:rPr lang="en-US" altLang="zh-CN" dirty="0" err="1"/>
              <a:t>filesrvdlg.h</a:t>
            </a:r>
            <a:r>
              <a:rPr lang="zh-CN" altLang="zh-CN" dirty="0"/>
              <a:t>”中添加</a:t>
            </a:r>
            <a:r>
              <a:rPr lang="zh-CN" altLang="zh-CN" dirty="0">
                <a:hlinkClick r:id="rId2" action="ppaction://hlinkfile"/>
              </a:rPr>
              <a:t>变量和方法声明，</a:t>
            </a:r>
            <a:r>
              <a:rPr lang="zh-CN" altLang="zh-CN" dirty="0" smtClean="0">
                <a:hlinkClick r:id="rId2" action="ppaction://hlinkfile"/>
              </a:rPr>
              <a:t>代码</a:t>
            </a:r>
            <a:r>
              <a:rPr lang="zh-CN" altLang="en-US" dirty="0">
                <a:hlinkClick r:id="rId2" action="ppaction://hlinkfile"/>
              </a:rPr>
              <a:t>。</a:t>
            </a:r>
            <a:endParaRPr lang="zh-CN" altLang="zh-CN" dirty="0"/>
          </a:p>
          <a:p>
            <a:pPr>
              <a:spcBef>
                <a:spcPts val="600"/>
              </a:spcBef>
              <a:spcAft>
                <a:spcPts val="600"/>
              </a:spcAft>
            </a:pPr>
            <a:r>
              <a:rPr lang="en-US" altLang="zh-CN" b="1" dirty="0"/>
              <a:t>2</a:t>
            </a:r>
            <a:r>
              <a:rPr lang="zh-CN" altLang="zh-CN" b="1" dirty="0"/>
              <a:t>．服务器初始化</a:t>
            </a:r>
          </a:p>
          <a:p>
            <a:r>
              <a:rPr lang="zh-CN" altLang="zh-CN" dirty="0"/>
              <a:t>在源文件“</a:t>
            </a:r>
            <a:r>
              <a:rPr lang="en-US" altLang="zh-CN" dirty="0"/>
              <a:t>filesrvdlg.cpp</a:t>
            </a:r>
            <a:r>
              <a:rPr lang="zh-CN" altLang="zh-CN" dirty="0"/>
              <a:t>”的</a:t>
            </a:r>
            <a:r>
              <a:rPr lang="en-US" altLang="zh-CN" dirty="0" err="1"/>
              <a:t>FileSrvDlg</a:t>
            </a:r>
            <a:r>
              <a:rPr lang="zh-CN" altLang="zh-CN" dirty="0"/>
              <a:t>类构造函数中添加如下代码（代码段中加黑的语句）</a:t>
            </a:r>
            <a:r>
              <a:rPr lang="zh-CN" altLang="zh-CN" dirty="0" smtClean="0"/>
              <a:t>：</a:t>
            </a:r>
            <a:endParaRPr lang="zh-CN" altLang="zh-CN" dirty="0"/>
          </a:p>
        </p:txBody>
      </p:sp>
      <p:sp>
        <p:nvSpPr>
          <p:cNvPr id="4" name="TextBox 3"/>
          <p:cNvSpPr txBox="1"/>
          <p:nvPr/>
        </p:nvSpPr>
        <p:spPr>
          <a:xfrm>
            <a:off x="1009403" y="2351314"/>
            <a:ext cx="9464633" cy="4402217"/>
          </a:xfrm>
          <a:prstGeom prst="roundRect">
            <a:avLst>
              <a:gd name="adj" fmla="val 5126"/>
            </a:avLst>
          </a:prstGeom>
          <a:solidFill>
            <a:srgbClr val="DDDDDD"/>
          </a:solidFill>
        </p:spPr>
        <p:txBody>
          <a:bodyPr wrap="square" rtlCol="0">
            <a:spAutoFit/>
          </a:bodyPr>
          <a:lstStyle/>
          <a:p>
            <a:r>
              <a:rPr lang="en-US" altLang="zh-CN" sz="1600" dirty="0" err="1"/>
              <a:t>FileSrvDlg</a:t>
            </a:r>
            <a:r>
              <a:rPr lang="en-US" altLang="zh-CN" sz="1600" dirty="0"/>
              <a:t>::</a:t>
            </a:r>
            <a:r>
              <a:rPr lang="en-US" altLang="zh-CN" sz="1600" dirty="0" err="1"/>
              <a:t>FileSrvDlg</a:t>
            </a:r>
            <a:r>
              <a:rPr lang="en-US" altLang="zh-CN" sz="1600" dirty="0"/>
              <a:t>(</a:t>
            </a:r>
            <a:r>
              <a:rPr lang="en-US" altLang="zh-CN" sz="1600" dirty="0" err="1"/>
              <a:t>QWidget</a:t>
            </a:r>
            <a:r>
              <a:rPr lang="en-US" altLang="zh-CN" sz="1600" dirty="0"/>
              <a:t> *parent) :</a:t>
            </a:r>
            <a:endParaRPr lang="zh-CN" altLang="zh-CN" sz="1600" dirty="0"/>
          </a:p>
          <a:p>
            <a:r>
              <a:rPr lang="en-US" altLang="zh-CN" sz="1600" dirty="0"/>
              <a:t>    </a:t>
            </a:r>
            <a:r>
              <a:rPr lang="en-US" altLang="zh-CN" sz="1600" dirty="0" err="1"/>
              <a:t>QDialog</a:t>
            </a:r>
            <a:r>
              <a:rPr lang="en-US" altLang="zh-CN" sz="1600" dirty="0"/>
              <a:t>(parent),</a:t>
            </a:r>
            <a:endParaRPr lang="zh-CN" altLang="zh-CN" sz="1600" dirty="0"/>
          </a:p>
          <a:p>
            <a:r>
              <a:rPr lang="en-US" altLang="zh-CN" sz="1600" dirty="0"/>
              <a:t>    </a:t>
            </a:r>
            <a:r>
              <a:rPr lang="en-US" altLang="zh-CN" sz="1600" dirty="0" err="1"/>
              <a:t>ui</a:t>
            </a:r>
            <a:r>
              <a:rPr lang="en-US" altLang="zh-CN" sz="1600" dirty="0"/>
              <a:t>(new </a:t>
            </a:r>
            <a:r>
              <a:rPr lang="en-US" altLang="zh-CN" sz="1600" dirty="0" err="1"/>
              <a:t>Ui</a:t>
            </a:r>
            <a:r>
              <a:rPr lang="en-US" altLang="zh-CN" sz="1600" dirty="0"/>
              <a:t>::</a:t>
            </a:r>
            <a:r>
              <a:rPr lang="en-US" altLang="zh-CN" sz="1600" dirty="0" err="1"/>
              <a:t>FileSrvDlg</a:t>
            </a:r>
            <a:r>
              <a:rPr lang="en-US" altLang="zh-CN" sz="1600" dirty="0"/>
              <a:t>)</a:t>
            </a:r>
            <a:endParaRPr lang="zh-CN" altLang="zh-CN" sz="1600" dirty="0"/>
          </a:p>
          <a:p>
            <a:r>
              <a:rPr lang="en-US" altLang="zh-CN" sz="1600" dirty="0"/>
              <a:t>{</a:t>
            </a:r>
            <a:endParaRPr lang="zh-CN" altLang="zh-CN" sz="1600" dirty="0"/>
          </a:p>
          <a:p>
            <a:r>
              <a:rPr lang="en-US" altLang="zh-CN" sz="1600" dirty="0"/>
              <a:t>    </a:t>
            </a:r>
            <a:r>
              <a:rPr lang="en-US" altLang="zh-CN" sz="1600" dirty="0" err="1"/>
              <a:t>ui</a:t>
            </a:r>
            <a:r>
              <a:rPr lang="en-US" altLang="zh-CN" sz="1600" dirty="0"/>
              <a:t>-&gt;</a:t>
            </a:r>
            <a:r>
              <a:rPr lang="en-US" altLang="zh-CN" sz="1600" dirty="0" err="1"/>
              <a:t>setupUi</a:t>
            </a:r>
            <a:r>
              <a:rPr lang="en-US" altLang="zh-CN" sz="1600" dirty="0"/>
              <a:t>(this);</a:t>
            </a:r>
            <a:endParaRPr lang="zh-CN" altLang="zh-CN" sz="1600" dirty="0"/>
          </a:p>
          <a:p>
            <a:r>
              <a:rPr lang="en-US" altLang="zh-CN" sz="1600" dirty="0"/>
              <a:t>    </a:t>
            </a:r>
            <a:r>
              <a:rPr lang="en-US" altLang="zh-CN" sz="1600" b="1" dirty="0" err="1"/>
              <a:t>myTcpSrv</a:t>
            </a:r>
            <a:r>
              <a:rPr lang="en-US" altLang="zh-CN" sz="1600" b="1" dirty="0"/>
              <a:t> = new </a:t>
            </a:r>
            <a:r>
              <a:rPr lang="en-US" altLang="zh-CN" sz="1600" b="1" dirty="0" err="1"/>
              <a:t>QTcpServer</a:t>
            </a:r>
            <a:r>
              <a:rPr lang="en-US" altLang="zh-CN" sz="1600" b="1" dirty="0"/>
              <a:t>(this);</a:t>
            </a:r>
            <a:endParaRPr lang="zh-CN" altLang="zh-CN" sz="1600" b="1" dirty="0"/>
          </a:p>
          <a:p>
            <a:r>
              <a:rPr lang="en-US" altLang="zh-CN" sz="1600" b="1" dirty="0"/>
              <a:t>    </a:t>
            </a:r>
            <a:r>
              <a:rPr lang="en-US" altLang="zh-CN" sz="1600" b="1" dirty="0" err="1"/>
              <a:t>mySrvPort</a:t>
            </a:r>
            <a:r>
              <a:rPr lang="en-US" altLang="zh-CN" sz="1600" b="1" dirty="0"/>
              <a:t> = 5555;</a:t>
            </a:r>
            <a:endParaRPr lang="zh-CN" altLang="zh-CN" sz="1600" b="1" dirty="0"/>
          </a:p>
          <a:p>
            <a:r>
              <a:rPr lang="en-US" altLang="zh-CN" sz="1600" b="1" dirty="0"/>
              <a:t>    connect(</a:t>
            </a:r>
            <a:r>
              <a:rPr lang="en-US" altLang="zh-CN" sz="1600" b="1" dirty="0" err="1"/>
              <a:t>myTcpSrv</a:t>
            </a:r>
            <a:r>
              <a:rPr lang="en-US" altLang="zh-CN" sz="1600" b="1" dirty="0"/>
              <a:t>, SIGNAL(</a:t>
            </a:r>
            <a:r>
              <a:rPr lang="en-US" altLang="zh-CN" sz="1600" b="1" dirty="0" err="1"/>
              <a:t>newConnection</a:t>
            </a:r>
            <a:r>
              <a:rPr lang="en-US" altLang="zh-CN" sz="1600" b="1" dirty="0"/>
              <a:t>()), this, SLOT(</a:t>
            </a:r>
            <a:r>
              <a:rPr lang="en-US" altLang="zh-CN" sz="1600" b="1" dirty="0" err="1"/>
              <a:t>sndChatMsg</a:t>
            </a:r>
            <a:r>
              <a:rPr lang="en-US" altLang="zh-CN" sz="1600" b="1" dirty="0"/>
              <a:t>()));</a:t>
            </a:r>
            <a:endParaRPr lang="zh-CN" altLang="zh-CN" sz="1600" b="1" dirty="0"/>
          </a:p>
          <a:p>
            <a:r>
              <a:rPr lang="en-US" altLang="zh-CN" sz="1600" b="1" dirty="0"/>
              <a:t>    </a:t>
            </a:r>
            <a:r>
              <a:rPr lang="en-US" altLang="zh-CN" sz="1600" b="1" dirty="0" err="1"/>
              <a:t>myTcpSrv</a:t>
            </a:r>
            <a:r>
              <a:rPr lang="en-US" altLang="zh-CN" sz="1600" b="1" dirty="0"/>
              <a:t>-&gt;close();</a:t>
            </a:r>
            <a:endParaRPr lang="zh-CN" altLang="zh-CN" sz="1600" b="1" dirty="0"/>
          </a:p>
          <a:p>
            <a:r>
              <a:rPr lang="en-US" altLang="zh-CN" sz="1600" b="1" dirty="0"/>
              <a:t>    </a:t>
            </a:r>
            <a:r>
              <a:rPr lang="en-US" altLang="zh-CN" sz="1600" b="1" dirty="0" err="1"/>
              <a:t>myTotalBytes</a:t>
            </a:r>
            <a:r>
              <a:rPr lang="en-US" altLang="zh-CN" sz="1600" b="1" dirty="0"/>
              <a:t> = 0;</a:t>
            </a:r>
            <a:endParaRPr lang="zh-CN" altLang="zh-CN" sz="1600" b="1" dirty="0"/>
          </a:p>
          <a:p>
            <a:r>
              <a:rPr lang="en-US" altLang="zh-CN" sz="1600" b="1" dirty="0"/>
              <a:t>    </a:t>
            </a:r>
            <a:r>
              <a:rPr lang="en-US" altLang="zh-CN" sz="1600" b="1" dirty="0" err="1"/>
              <a:t>mySendBytes</a:t>
            </a:r>
            <a:r>
              <a:rPr lang="en-US" altLang="zh-CN" sz="1600" b="1" dirty="0"/>
              <a:t> = 0;</a:t>
            </a:r>
            <a:endParaRPr lang="zh-CN" altLang="zh-CN" sz="1600" b="1" dirty="0"/>
          </a:p>
          <a:p>
            <a:r>
              <a:rPr lang="en-US" altLang="zh-CN" sz="1600" b="1" dirty="0"/>
              <a:t>    </a:t>
            </a:r>
            <a:r>
              <a:rPr lang="en-US" altLang="zh-CN" sz="1600" b="1" dirty="0" err="1"/>
              <a:t>myBytesTobeSend</a:t>
            </a:r>
            <a:r>
              <a:rPr lang="en-US" altLang="zh-CN" sz="1600" b="1" dirty="0"/>
              <a:t> = 0;</a:t>
            </a:r>
            <a:endParaRPr lang="zh-CN" altLang="zh-CN" sz="1600" b="1" dirty="0"/>
          </a:p>
          <a:p>
            <a:r>
              <a:rPr lang="en-US" altLang="zh-CN" sz="1600" b="1" dirty="0"/>
              <a:t>    </a:t>
            </a:r>
            <a:r>
              <a:rPr lang="en-US" altLang="zh-CN" sz="1600" b="1" dirty="0" err="1"/>
              <a:t>myPayloadSize</a:t>
            </a:r>
            <a:r>
              <a:rPr lang="en-US" altLang="zh-CN" sz="1600" b="1" dirty="0"/>
              <a:t> = 64 * 1024;</a:t>
            </a:r>
            <a:endParaRPr lang="zh-CN" altLang="zh-CN" sz="1600" b="1" dirty="0"/>
          </a:p>
          <a:p>
            <a:r>
              <a:rPr lang="en-US" altLang="zh-CN" sz="1600" b="1" dirty="0"/>
              <a:t>    </a:t>
            </a:r>
            <a:r>
              <a:rPr lang="en-US" altLang="zh-CN" sz="1600" b="1" dirty="0" err="1"/>
              <a:t>ui</a:t>
            </a:r>
            <a:r>
              <a:rPr lang="en-US" altLang="zh-CN" sz="1600" b="1" dirty="0"/>
              <a:t>-&gt;</a:t>
            </a:r>
            <a:r>
              <a:rPr lang="en-US" altLang="zh-CN" sz="1600" b="1" dirty="0" err="1"/>
              <a:t>sendProgressBar</a:t>
            </a:r>
            <a:r>
              <a:rPr lang="en-US" altLang="zh-CN" sz="1600" b="1" dirty="0"/>
              <a:t>-&gt;reset();</a:t>
            </a:r>
            <a:endParaRPr lang="zh-CN" altLang="zh-CN" sz="1600" b="1" dirty="0"/>
          </a:p>
          <a:p>
            <a:r>
              <a:rPr lang="en-US" altLang="zh-CN" sz="1600" b="1" dirty="0"/>
              <a:t>    </a:t>
            </a:r>
            <a:r>
              <a:rPr lang="en-US" altLang="zh-CN" sz="1600" b="1" dirty="0" err="1"/>
              <a:t>ui</a:t>
            </a:r>
            <a:r>
              <a:rPr lang="en-US" altLang="zh-CN" sz="1600" b="1" dirty="0"/>
              <a:t>-&gt;</a:t>
            </a:r>
            <a:r>
              <a:rPr lang="en-US" altLang="zh-CN" sz="1600" b="1" dirty="0" err="1"/>
              <a:t>openFilePushButton</a:t>
            </a:r>
            <a:r>
              <a:rPr lang="en-US" altLang="zh-CN" sz="1600" b="1" dirty="0"/>
              <a:t>-&gt;</a:t>
            </a:r>
            <a:r>
              <a:rPr lang="en-US" altLang="zh-CN" sz="1600" b="1" dirty="0" err="1"/>
              <a:t>setEnabled</a:t>
            </a:r>
            <a:r>
              <a:rPr lang="en-US" altLang="zh-CN" sz="1600" b="1" dirty="0"/>
              <a:t>(true);</a:t>
            </a:r>
            <a:endParaRPr lang="zh-CN" altLang="zh-CN" sz="1600" b="1" dirty="0"/>
          </a:p>
          <a:p>
            <a:r>
              <a:rPr lang="en-US" altLang="zh-CN" sz="1600" b="1" dirty="0"/>
              <a:t>    </a:t>
            </a:r>
            <a:r>
              <a:rPr lang="en-US" altLang="zh-CN" sz="1600" b="1" dirty="0" err="1"/>
              <a:t>ui</a:t>
            </a:r>
            <a:r>
              <a:rPr lang="en-US" altLang="zh-CN" sz="1600" b="1" dirty="0"/>
              <a:t>-&gt;</a:t>
            </a:r>
            <a:r>
              <a:rPr lang="en-US" altLang="zh-CN" sz="1600" b="1" dirty="0" err="1"/>
              <a:t>sendFilePushButton</a:t>
            </a:r>
            <a:r>
              <a:rPr lang="en-US" altLang="zh-CN" sz="1600" b="1" dirty="0"/>
              <a:t>-&gt;</a:t>
            </a:r>
            <a:r>
              <a:rPr lang="en-US" altLang="zh-CN" sz="1600" b="1" dirty="0" err="1"/>
              <a:t>setEnabled</a:t>
            </a:r>
            <a:r>
              <a:rPr lang="en-US" altLang="zh-CN" sz="1600" b="1" dirty="0"/>
              <a:t>(false);</a:t>
            </a:r>
            <a:endParaRPr lang="zh-CN" altLang="zh-CN" sz="1600" b="1" dirty="0"/>
          </a:p>
          <a:p>
            <a:r>
              <a:rPr lang="en-US" altLang="zh-CN" sz="1600" dirty="0" smtClean="0"/>
              <a:t>}</a:t>
            </a:r>
          </a:p>
        </p:txBody>
      </p:sp>
    </p:spTree>
    <p:extLst>
      <p:ext uri="{BB962C8B-B14F-4D97-AF65-F5344CB8AC3E}">
        <p14:creationId xmlns:p14="http://schemas.microsoft.com/office/powerpoint/2010/main" val="234954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基本原理</a:t>
            </a:r>
          </a:p>
        </p:txBody>
      </p:sp>
      <p:sp>
        <p:nvSpPr>
          <p:cNvPr id="3" name="TextBox 2"/>
          <p:cNvSpPr txBox="1"/>
          <p:nvPr/>
        </p:nvSpPr>
        <p:spPr>
          <a:xfrm>
            <a:off x="843148" y="902525"/>
            <a:ext cx="9702140" cy="615553"/>
          </a:xfrm>
          <a:prstGeom prst="rect">
            <a:avLst/>
          </a:prstGeom>
          <a:noFill/>
        </p:spPr>
        <p:txBody>
          <a:bodyPr wrap="square" rtlCol="0">
            <a:spAutoFit/>
          </a:bodyPr>
          <a:lstStyle/>
          <a:p>
            <a:r>
              <a:rPr lang="en-US" altLang="zh-CN" b="1" dirty="0"/>
              <a:t>3</a:t>
            </a:r>
            <a:r>
              <a:rPr lang="zh-CN" altLang="zh-CN" b="1" dirty="0"/>
              <a:t>．发送数据</a:t>
            </a:r>
          </a:p>
          <a:p>
            <a:r>
              <a:rPr lang="zh-CN" altLang="zh-CN" dirty="0"/>
              <a:t>发送数据由</a:t>
            </a:r>
            <a:r>
              <a:rPr lang="en-US" altLang="zh-CN" dirty="0" err="1"/>
              <a:t>sndChatMsg</a:t>
            </a:r>
            <a:r>
              <a:rPr lang="en-US" altLang="zh-CN" dirty="0"/>
              <a:t>()</a:t>
            </a:r>
            <a:r>
              <a:rPr lang="zh-CN" altLang="zh-CN" dirty="0"/>
              <a:t>槽函数完成，其实现代码如下</a:t>
            </a:r>
            <a:r>
              <a:rPr lang="zh-CN" altLang="zh-CN" dirty="0" smtClean="0"/>
              <a:t>：</a:t>
            </a:r>
            <a:endParaRPr lang="zh-CN" altLang="zh-CN" dirty="0"/>
          </a:p>
        </p:txBody>
      </p:sp>
      <p:sp>
        <p:nvSpPr>
          <p:cNvPr id="4" name="TextBox 3"/>
          <p:cNvSpPr txBox="1"/>
          <p:nvPr/>
        </p:nvSpPr>
        <p:spPr>
          <a:xfrm>
            <a:off x="950026" y="1518078"/>
            <a:ext cx="9785268" cy="5586145"/>
          </a:xfrm>
          <a:prstGeom prst="rect">
            <a:avLst/>
          </a:prstGeom>
          <a:solidFill>
            <a:srgbClr val="DDDDDD"/>
          </a:solidFill>
        </p:spPr>
        <p:txBody>
          <a:bodyPr wrap="square" rtlCol="0">
            <a:spAutoFit/>
          </a:bodyPr>
          <a:lstStyle/>
          <a:p>
            <a:r>
              <a:rPr lang="en-US" altLang="zh-CN" dirty="0"/>
              <a:t>void </a:t>
            </a:r>
            <a:r>
              <a:rPr lang="en-US" altLang="zh-CN" dirty="0" err="1"/>
              <a:t>FileSrvDlg</a:t>
            </a:r>
            <a:r>
              <a:rPr lang="en-US" altLang="zh-CN" dirty="0"/>
              <a:t>::</a:t>
            </a:r>
            <a:r>
              <a:rPr lang="en-US" altLang="zh-CN" dirty="0" err="1"/>
              <a:t>sndChatMsg</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sendFilePushButton</a:t>
            </a:r>
            <a:r>
              <a:rPr lang="en-US" altLang="zh-CN" dirty="0"/>
              <a:t>-&gt;</a:t>
            </a:r>
            <a:r>
              <a:rPr lang="en-US" altLang="zh-CN" dirty="0" err="1"/>
              <a:t>setEnabled</a:t>
            </a:r>
            <a:r>
              <a:rPr lang="en-US" altLang="zh-CN" dirty="0"/>
              <a:t>(false);</a:t>
            </a:r>
            <a:endParaRPr lang="zh-CN" altLang="zh-CN" dirty="0"/>
          </a:p>
          <a:p>
            <a:r>
              <a:rPr lang="en-US" altLang="zh-CN" dirty="0"/>
              <a:t>    </a:t>
            </a:r>
            <a:r>
              <a:rPr lang="en-US" altLang="zh-CN" dirty="0" err="1"/>
              <a:t>mySrvSocket</a:t>
            </a:r>
            <a:r>
              <a:rPr lang="en-US" altLang="zh-CN" dirty="0"/>
              <a:t> = </a:t>
            </a:r>
            <a:r>
              <a:rPr lang="en-US" altLang="zh-CN" dirty="0" err="1"/>
              <a:t>myTcpSrv</a:t>
            </a:r>
            <a:r>
              <a:rPr lang="en-US" altLang="zh-CN" dirty="0"/>
              <a:t>-&gt;</a:t>
            </a:r>
            <a:r>
              <a:rPr lang="en-US" altLang="zh-CN" dirty="0" err="1"/>
              <a:t>nextPendingConnection</a:t>
            </a:r>
            <a:r>
              <a:rPr lang="en-US" altLang="zh-CN" dirty="0"/>
              <a:t>();</a:t>
            </a:r>
            <a:endParaRPr lang="zh-CN" altLang="zh-CN" dirty="0"/>
          </a:p>
          <a:p>
            <a:r>
              <a:rPr lang="en-US" altLang="zh-CN" dirty="0"/>
              <a:t>    connect(</a:t>
            </a:r>
            <a:r>
              <a:rPr lang="en-US" altLang="zh-CN" dirty="0" err="1"/>
              <a:t>mySrvSocket</a:t>
            </a:r>
            <a:r>
              <a:rPr lang="en-US" altLang="zh-CN" dirty="0"/>
              <a:t>, SIGNAL(</a:t>
            </a:r>
            <a:r>
              <a:rPr lang="en-US" altLang="zh-CN" dirty="0" err="1"/>
              <a:t>bytesWritten</a:t>
            </a:r>
            <a:r>
              <a:rPr lang="en-US" altLang="zh-CN" dirty="0"/>
              <a:t>(qint64)), this, SLOT(</a:t>
            </a:r>
            <a:r>
              <a:rPr lang="en-US" altLang="zh-CN" dirty="0" err="1"/>
              <a:t>refreshProgress</a:t>
            </a:r>
            <a:r>
              <a:rPr lang="en-US" altLang="zh-CN" dirty="0"/>
              <a:t> (qint64)));</a:t>
            </a:r>
            <a:endParaRPr lang="zh-CN" altLang="zh-CN" dirty="0"/>
          </a:p>
          <a:p>
            <a:r>
              <a:rPr lang="en-US" altLang="zh-CN" dirty="0"/>
              <a:t>    </a:t>
            </a:r>
            <a:r>
              <a:rPr lang="en-US" altLang="zh-CN" dirty="0" err="1"/>
              <a:t>myLocPathFile</a:t>
            </a:r>
            <a:r>
              <a:rPr lang="en-US" altLang="zh-CN" dirty="0"/>
              <a:t> = new </a:t>
            </a:r>
            <a:r>
              <a:rPr lang="en-US" altLang="zh-CN" dirty="0" err="1"/>
              <a:t>QFile</a:t>
            </a:r>
            <a:r>
              <a:rPr lang="en-US" altLang="zh-CN" dirty="0"/>
              <a:t>(</a:t>
            </a:r>
            <a:r>
              <a:rPr lang="en-US" altLang="zh-CN" dirty="0" err="1"/>
              <a:t>myPathFile</a:t>
            </a:r>
            <a:r>
              <a:rPr lang="en-US" altLang="zh-CN" dirty="0"/>
              <a:t>);</a:t>
            </a:r>
            <a:endParaRPr lang="zh-CN" altLang="zh-CN" dirty="0"/>
          </a:p>
          <a:p>
            <a:r>
              <a:rPr lang="en-US" altLang="zh-CN" dirty="0"/>
              <a:t>    </a:t>
            </a:r>
            <a:r>
              <a:rPr lang="en-US" altLang="zh-CN" dirty="0" err="1"/>
              <a:t>myLocPathFile</a:t>
            </a:r>
            <a:r>
              <a:rPr lang="en-US" altLang="zh-CN" dirty="0"/>
              <a:t>-&gt;open((</a:t>
            </a:r>
            <a:r>
              <a:rPr lang="en-US" altLang="zh-CN" dirty="0" err="1"/>
              <a:t>QFile</a:t>
            </a:r>
            <a:r>
              <a:rPr lang="en-US" altLang="zh-CN" dirty="0"/>
              <a:t>::</a:t>
            </a:r>
            <a:r>
              <a:rPr lang="en-US" altLang="zh-CN" dirty="0" err="1"/>
              <a:t>ReadOnly</a:t>
            </a:r>
            <a:r>
              <a:rPr lang="en-US" altLang="zh-CN" dirty="0"/>
              <a:t>));				</a:t>
            </a:r>
            <a:r>
              <a:rPr lang="en-US" altLang="zh-CN" dirty="0" smtClean="0"/>
              <a:t>//(</a:t>
            </a:r>
            <a:r>
              <a:rPr lang="en-US" altLang="zh-CN" dirty="0"/>
              <a:t>a)</a:t>
            </a:r>
            <a:endParaRPr lang="zh-CN" altLang="zh-CN" dirty="0"/>
          </a:p>
          <a:p>
            <a:r>
              <a:rPr lang="en-US" altLang="zh-CN" dirty="0"/>
              <a:t>    </a:t>
            </a:r>
            <a:r>
              <a:rPr lang="en-US" altLang="zh-CN" dirty="0" err="1"/>
              <a:t>myTotalBytes</a:t>
            </a:r>
            <a:r>
              <a:rPr lang="en-US" altLang="zh-CN" dirty="0"/>
              <a:t> = </a:t>
            </a:r>
            <a:r>
              <a:rPr lang="en-US" altLang="zh-CN" dirty="0" err="1"/>
              <a:t>myLocPathFile</a:t>
            </a:r>
            <a:r>
              <a:rPr lang="en-US" altLang="zh-CN" dirty="0"/>
              <a:t>-&gt;size();				</a:t>
            </a:r>
            <a:r>
              <a:rPr lang="en-US" altLang="zh-CN" dirty="0" smtClean="0"/>
              <a:t>//(</a:t>
            </a:r>
            <a:r>
              <a:rPr lang="en-US" altLang="zh-CN" dirty="0"/>
              <a:t>b)</a:t>
            </a:r>
            <a:endParaRPr lang="zh-CN" altLang="zh-CN" dirty="0"/>
          </a:p>
          <a:p>
            <a:r>
              <a:rPr lang="en-US" altLang="zh-CN" dirty="0"/>
              <a:t>    </a:t>
            </a:r>
            <a:r>
              <a:rPr lang="en-US" altLang="zh-CN" dirty="0" err="1"/>
              <a:t>QDataStream</a:t>
            </a:r>
            <a:r>
              <a:rPr lang="en-US" altLang="zh-CN" dirty="0"/>
              <a:t> </a:t>
            </a:r>
            <a:r>
              <a:rPr lang="en-US" altLang="zh-CN" dirty="0" err="1"/>
              <a:t>sendOut</a:t>
            </a:r>
            <a:r>
              <a:rPr lang="en-US" altLang="zh-CN" dirty="0"/>
              <a:t>(&amp;</a:t>
            </a:r>
            <a:r>
              <a:rPr lang="en-US" altLang="zh-CN" dirty="0" err="1"/>
              <a:t>myOutputBlock</a:t>
            </a:r>
            <a:r>
              <a:rPr lang="en-US" altLang="zh-CN" dirty="0"/>
              <a:t>, </a:t>
            </a:r>
            <a:r>
              <a:rPr lang="en-US" altLang="zh-CN" dirty="0" err="1"/>
              <a:t>QIODevice</a:t>
            </a:r>
            <a:r>
              <a:rPr lang="en-US" altLang="zh-CN" dirty="0"/>
              <a:t>::</a:t>
            </a:r>
            <a:r>
              <a:rPr lang="en-US" altLang="zh-CN" dirty="0" err="1"/>
              <a:t>WriteOnly</a:t>
            </a:r>
            <a:r>
              <a:rPr lang="en-US" altLang="zh-CN" dirty="0"/>
              <a:t>);	</a:t>
            </a:r>
            <a:r>
              <a:rPr lang="en-US" altLang="zh-CN" dirty="0" smtClean="0"/>
              <a:t>	//(</a:t>
            </a:r>
            <a:r>
              <a:rPr lang="en-US" altLang="zh-CN" dirty="0"/>
              <a:t>c)</a:t>
            </a:r>
            <a:endParaRPr lang="zh-CN" altLang="zh-CN" dirty="0"/>
          </a:p>
          <a:p>
            <a:r>
              <a:rPr lang="en-US" altLang="zh-CN" dirty="0"/>
              <a:t>    </a:t>
            </a:r>
            <a:r>
              <a:rPr lang="en-US" altLang="zh-CN" dirty="0" err="1"/>
              <a:t>sendOut.setVersion</a:t>
            </a:r>
            <a:r>
              <a:rPr lang="en-US" altLang="zh-CN" dirty="0"/>
              <a:t>(</a:t>
            </a:r>
            <a:r>
              <a:rPr lang="en-US" altLang="zh-CN" dirty="0" err="1"/>
              <a:t>QDataStream</a:t>
            </a:r>
            <a:r>
              <a:rPr lang="en-US" altLang="zh-CN" dirty="0"/>
              <a:t>::Qt_5_11);</a:t>
            </a:r>
            <a:endParaRPr lang="zh-CN" altLang="zh-CN" dirty="0"/>
          </a:p>
          <a:p>
            <a:r>
              <a:rPr lang="en-US" altLang="zh-CN" dirty="0"/>
              <a:t>    </a:t>
            </a:r>
            <a:r>
              <a:rPr lang="en-US" altLang="zh-CN" dirty="0" err="1"/>
              <a:t>mytime.start</a:t>
            </a:r>
            <a:r>
              <a:rPr lang="en-US" altLang="zh-CN" dirty="0"/>
              <a:t>();						</a:t>
            </a:r>
            <a:r>
              <a:rPr lang="en-US" altLang="zh-CN" dirty="0" smtClean="0"/>
              <a:t>	//(</a:t>
            </a:r>
            <a:r>
              <a:rPr lang="en-US" altLang="zh-CN" dirty="0"/>
              <a:t>d)</a:t>
            </a:r>
            <a:endParaRPr lang="zh-CN" altLang="zh-CN" dirty="0"/>
          </a:p>
          <a:p>
            <a:r>
              <a:rPr lang="en-US" altLang="zh-CN" dirty="0"/>
              <a:t>    </a:t>
            </a:r>
            <a:r>
              <a:rPr lang="en-US" altLang="zh-CN" dirty="0" err="1"/>
              <a:t>QString</a:t>
            </a:r>
            <a:r>
              <a:rPr lang="en-US" altLang="zh-CN" dirty="0"/>
              <a:t> </a:t>
            </a:r>
            <a:r>
              <a:rPr lang="en-US" altLang="zh-CN" dirty="0" err="1"/>
              <a:t>curFile</a:t>
            </a:r>
            <a:r>
              <a:rPr lang="en-US" altLang="zh-CN" dirty="0"/>
              <a:t> = </a:t>
            </a:r>
            <a:r>
              <a:rPr lang="en-US" altLang="zh-CN" dirty="0" err="1"/>
              <a:t>myPathFile.right</a:t>
            </a:r>
            <a:r>
              <a:rPr lang="en-US" altLang="zh-CN" dirty="0"/>
              <a:t>(</a:t>
            </a:r>
            <a:r>
              <a:rPr lang="en-US" altLang="zh-CN" dirty="0" err="1"/>
              <a:t>myPathFile.size</a:t>
            </a:r>
            <a:r>
              <a:rPr lang="en-US" altLang="zh-CN" dirty="0"/>
              <a:t>() - </a:t>
            </a:r>
            <a:r>
              <a:rPr lang="en-US" altLang="zh-CN" dirty="0" err="1"/>
              <a:t>myPathFile.lastIndexOf</a:t>
            </a:r>
            <a:r>
              <a:rPr lang="en-US" altLang="zh-CN" dirty="0"/>
              <a:t> ('/') - 1);											</a:t>
            </a:r>
            <a:r>
              <a:rPr lang="en-US" altLang="zh-CN" dirty="0" smtClean="0"/>
              <a:t>//(</a:t>
            </a:r>
            <a:r>
              <a:rPr lang="en-US" altLang="zh-CN" dirty="0"/>
              <a:t>e)</a:t>
            </a:r>
            <a:endParaRPr lang="zh-CN" altLang="zh-CN" dirty="0"/>
          </a:p>
          <a:p>
            <a:r>
              <a:rPr lang="en-US" altLang="zh-CN" dirty="0"/>
              <a:t>    </a:t>
            </a:r>
            <a:r>
              <a:rPr lang="en-US" altLang="zh-CN" dirty="0" err="1"/>
              <a:t>sendOut</a:t>
            </a:r>
            <a:r>
              <a:rPr lang="en-US" altLang="zh-CN" dirty="0"/>
              <a:t> &lt;&lt; qint64(0) &lt;&lt; qint64(0) &lt;&lt; </a:t>
            </a:r>
            <a:r>
              <a:rPr lang="en-US" altLang="zh-CN" dirty="0" err="1"/>
              <a:t>curFile</a:t>
            </a:r>
            <a:r>
              <a:rPr lang="en-US" altLang="zh-CN" dirty="0"/>
              <a:t>;				//(f)</a:t>
            </a:r>
            <a:endParaRPr lang="zh-CN" altLang="zh-CN" dirty="0"/>
          </a:p>
          <a:p>
            <a:r>
              <a:rPr lang="en-US" altLang="zh-CN" dirty="0"/>
              <a:t>    </a:t>
            </a:r>
            <a:r>
              <a:rPr lang="en-US" altLang="zh-CN" dirty="0" err="1"/>
              <a:t>myTotalBytes</a:t>
            </a:r>
            <a:r>
              <a:rPr lang="en-US" altLang="zh-CN" dirty="0"/>
              <a:t> += </a:t>
            </a:r>
            <a:r>
              <a:rPr lang="en-US" altLang="zh-CN" dirty="0" err="1"/>
              <a:t>myOutputBlock.size</a:t>
            </a:r>
            <a:r>
              <a:rPr lang="en-US" altLang="zh-CN" dirty="0"/>
              <a:t>();</a:t>
            </a:r>
            <a:endParaRPr lang="zh-CN" altLang="zh-CN" dirty="0"/>
          </a:p>
          <a:p>
            <a:r>
              <a:rPr lang="en-US" altLang="zh-CN" dirty="0"/>
              <a:t>    </a:t>
            </a:r>
            <a:r>
              <a:rPr lang="en-US" altLang="zh-CN" dirty="0" err="1"/>
              <a:t>sendOut.device</a:t>
            </a:r>
            <a:r>
              <a:rPr lang="en-US" altLang="zh-CN" dirty="0"/>
              <a:t>()-&gt;seek(0);						</a:t>
            </a:r>
            <a:r>
              <a:rPr lang="en-US" altLang="zh-CN" dirty="0" smtClean="0"/>
              <a:t>//(</a:t>
            </a:r>
            <a:r>
              <a:rPr lang="en-US" altLang="zh-CN" dirty="0"/>
              <a:t>g)</a:t>
            </a:r>
            <a:endParaRPr lang="zh-CN" altLang="zh-CN" dirty="0"/>
          </a:p>
          <a:p>
            <a:r>
              <a:rPr lang="en-US" altLang="zh-CN" dirty="0"/>
              <a:t>    </a:t>
            </a:r>
            <a:r>
              <a:rPr lang="en-US" altLang="zh-CN" dirty="0" err="1"/>
              <a:t>sendOut</a:t>
            </a:r>
            <a:r>
              <a:rPr lang="en-US" altLang="zh-CN" dirty="0"/>
              <a:t> &lt;&lt; </a:t>
            </a:r>
            <a:r>
              <a:rPr lang="en-US" altLang="zh-CN" dirty="0" err="1"/>
              <a:t>myTotalBytes</a:t>
            </a:r>
            <a:r>
              <a:rPr lang="en-US" altLang="zh-CN" dirty="0"/>
              <a:t> &lt;&lt; qint64((</a:t>
            </a:r>
            <a:r>
              <a:rPr lang="en-US" altLang="zh-CN" dirty="0" err="1"/>
              <a:t>myOutputBlock.size</a:t>
            </a:r>
            <a:r>
              <a:rPr lang="en-US" altLang="zh-CN" dirty="0"/>
              <a:t>() - </a:t>
            </a:r>
            <a:r>
              <a:rPr lang="en-US" altLang="zh-CN" dirty="0" err="1"/>
              <a:t>sizeof</a:t>
            </a:r>
            <a:r>
              <a:rPr lang="en-US" altLang="zh-CN" dirty="0"/>
              <a:t>(qint64) * 2</a:t>
            </a:r>
            <a:r>
              <a:rPr lang="en-US" altLang="zh-CN" dirty="0" smtClean="0"/>
              <a:t>)); //(</a:t>
            </a:r>
            <a:r>
              <a:rPr lang="en-US" altLang="zh-CN" dirty="0"/>
              <a:t>h)</a:t>
            </a:r>
            <a:endParaRPr lang="zh-CN" altLang="zh-CN" dirty="0"/>
          </a:p>
          <a:p>
            <a:r>
              <a:rPr lang="en-US" altLang="zh-CN" dirty="0"/>
              <a:t>    </a:t>
            </a:r>
            <a:r>
              <a:rPr lang="en-US" altLang="zh-CN" dirty="0" err="1"/>
              <a:t>myBytesTobeSend</a:t>
            </a:r>
            <a:r>
              <a:rPr lang="en-US" altLang="zh-CN" dirty="0"/>
              <a:t> = </a:t>
            </a:r>
            <a:r>
              <a:rPr lang="en-US" altLang="zh-CN" dirty="0" err="1"/>
              <a:t>myTotalBytes</a:t>
            </a:r>
            <a:r>
              <a:rPr lang="en-US" altLang="zh-CN" dirty="0"/>
              <a:t> - </a:t>
            </a:r>
            <a:r>
              <a:rPr lang="en-US" altLang="zh-CN" dirty="0" err="1"/>
              <a:t>mySrvSocket</a:t>
            </a:r>
            <a:r>
              <a:rPr lang="en-US" altLang="zh-CN" dirty="0"/>
              <a:t>-&gt;write(</a:t>
            </a:r>
            <a:r>
              <a:rPr lang="en-US" altLang="zh-CN" dirty="0" err="1"/>
              <a:t>myOutputBlock</a:t>
            </a:r>
            <a:r>
              <a:rPr lang="en-US" altLang="zh-CN" dirty="0"/>
              <a:t>);												</a:t>
            </a:r>
            <a:r>
              <a:rPr lang="en-US" altLang="zh-CN" dirty="0" smtClean="0"/>
              <a:t>//(</a:t>
            </a:r>
            <a:r>
              <a:rPr lang="en-US" altLang="zh-CN" dirty="0"/>
              <a:t>i)</a:t>
            </a:r>
            <a:endParaRPr lang="zh-CN" altLang="zh-CN" dirty="0"/>
          </a:p>
          <a:p>
            <a:r>
              <a:rPr lang="en-US" altLang="zh-CN" dirty="0"/>
              <a:t>    </a:t>
            </a:r>
            <a:r>
              <a:rPr lang="en-US" altLang="zh-CN" dirty="0" err="1"/>
              <a:t>myOutputBlock.resize</a:t>
            </a:r>
            <a:r>
              <a:rPr lang="en-US" altLang="zh-CN" dirty="0"/>
              <a:t>(0);						</a:t>
            </a:r>
            <a:r>
              <a:rPr lang="en-US" altLang="zh-CN" dirty="0" smtClean="0"/>
              <a:t>//(</a:t>
            </a:r>
            <a:r>
              <a:rPr lang="en-US" altLang="zh-CN" dirty="0"/>
              <a:t>j)</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2096953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基本原理</a:t>
            </a:r>
          </a:p>
        </p:txBody>
      </p:sp>
      <p:sp>
        <p:nvSpPr>
          <p:cNvPr id="3" name="TextBox 2"/>
          <p:cNvSpPr txBox="1"/>
          <p:nvPr/>
        </p:nvSpPr>
        <p:spPr>
          <a:xfrm>
            <a:off x="736270" y="1033153"/>
            <a:ext cx="10355283" cy="4755148"/>
          </a:xfrm>
          <a:prstGeom prst="rect">
            <a:avLst/>
          </a:prstGeom>
          <a:noFill/>
        </p:spPr>
        <p:txBody>
          <a:bodyPr wrap="square" rtlCol="0">
            <a:spAutoFit/>
          </a:bodyPr>
          <a:lstStyle/>
          <a:p>
            <a:pPr indent="450850"/>
            <a:r>
              <a:rPr lang="zh-CN" altLang="zh-CN" sz="1800" b="1" dirty="0"/>
              <a:t>其中，</a:t>
            </a:r>
            <a:endParaRPr lang="zh-CN" altLang="zh-CN" sz="1800" dirty="0"/>
          </a:p>
          <a:p>
            <a:pPr indent="450850"/>
            <a:r>
              <a:rPr lang="en-US" altLang="zh-CN" sz="1800" b="1" dirty="0"/>
              <a:t>(a) </a:t>
            </a:r>
            <a:r>
              <a:rPr lang="en-US" altLang="zh-CN" sz="1800" b="1" dirty="0" err="1"/>
              <a:t>myLocPathFile</a:t>
            </a:r>
            <a:r>
              <a:rPr lang="en-US" altLang="zh-CN" sz="1800" b="1" dirty="0"/>
              <a:t>-&gt;open((</a:t>
            </a:r>
            <a:r>
              <a:rPr lang="en-US" altLang="zh-CN" sz="1800" b="1" dirty="0" err="1"/>
              <a:t>QFile</a:t>
            </a:r>
            <a:r>
              <a:rPr lang="en-US" altLang="zh-CN" sz="1800" b="1" dirty="0"/>
              <a:t>::</a:t>
            </a:r>
            <a:r>
              <a:rPr lang="en-US" altLang="zh-CN" sz="1800" b="1" dirty="0" err="1"/>
              <a:t>ReadOnly</a:t>
            </a:r>
            <a:r>
              <a:rPr lang="en-US" altLang="zh-CN" sz="1800" b="1" dirty="0"/>
              <a:t>))</a:t>
            </a:r>
            <a:r>
              <a:rPr lang="zh-CN" altLang="zh-CN" sz="1800" b="1" dirty="0"/>
              <a:t>：</a:t>
            </a:r>
            <a:r>
              <a:rPr lang="zh-CN" altLang="zh-CN" sz="1800" dirty="0"/>
              <a:t>首先以只读方式打开选中的文件。</a:t>
            </a:r>
          </a:p>
          <a:p>
            <a:pPr indent="450850"/>
            <a:r>
              <a:rPr lang="en-US" altLang="zh-CN" sz="1800" b="1" dirty="0"/>
              <a:t>(b) </a:t>
            </a:r>
            <a:r>
              <a:rPr lang="en-US" altLang="zh-CN" sz="1800" b="1" dirty="0" err="1"/>
              <a:t>myTotalBytes</a:t>
            </a:r>
            <a:r>
              <a:rPr lang="en-US" altLang="zh-CN" sz="1800" b="1" dirty="0"/>
              <a:t> = </a:t>
            </a:r>
            <a:r>
              <a:rPr lang="en-US" altLang="zh-CN" sz="1800" b="1" dirty="0" err="1"/>
              <a:t>myLocPathFile</a:t>
            </a:r>
            <a:r>
              <a:rPr lang="en-US" altLang="zh-CN" sz="1800" b="1" dirty="0"/>
              <a:t>-&gt;size()</a:t>
            </a:r>
            <a:r>
              <a:rPr lang="zh-CN" altLang="zh-CN" sz="1800" b="1" dirty="0"/>
              <a:t>：</a:t>
            </a:r>
            <a:r>
              <a:rPr lang="zh-CN" altLang="zh-CN" sz="1800" dirty="0"/>
              <a:t>通过</a:t>
            </a:r>
            <a:r>
              <a:rPr lang="en-US" altLang="zh-CN" sz="1800" dirty="0" err="1"/>
              <a:t>QFile</a:t>
            </a:r>
            <a:r>
              <a:rPr lang="zh-CN" altLang="zh-CN" sz="1800" dirty="0"/>
              <a:t>类的</a:t>
            </a:r>
            <a:r>
              <a:rPr lang="en-US" altLang="zh-CN" sz="1800" dirty="0"/>
              <a:t>size()</a:t>
            </a:r>
            <a:r>
              <a:rPr lang="zh-CN" altLang="zh-CN" sz="1800" dirty="0"/>
              <a:t>函数获取待发送文件的大小，并将该值暂存于</a:t>
            </a:r>
            <a:r>
              <a:rPr lang="en-US" altLang="zh-CN" sz="1800" dirty="0" err="1"/>
              <a:t>myTotalBytes</a:t>
            </a:r>
            <a:r>
              <a:rPr lang="zh-CN" altLang="zh-CN" sz="1800" dirty="0"/>
              <a:t>变量中。</a:t>
            </a:r>
          </a:p>
          <a:p>
            <a:pPr indent="450850"/>
            <a:r>
              <a:rPr lang="en-US" altLang="zh-CN" sz="1800" b="1" dirty="0"/>
              <a:t>(c) </a:t>
            </a:r>
            <a:r>
              <a:rPr lang="en-US" altLang="zh-CN" sz="1800" b="1" dirty="0" err="1"/>
              <a:t>QDataStream</a:t>
            </a:r>
            <a:r>
              <a:rPr lang="en-US" altLang="zh-CN" sz="1800" b="1" dirty="0"/>
              <a:t> </a:t>
            </a:r>
            <a:r>
              <a:rPr lang="en-US" altLang="zh-CN" sz="1800" b="1" dirty="0" err="1"/>
              <a:t>sendOut</a:t>
            </a:r>
            <a:r>
              <a:rPr lang="en-US" altLang="zh-CN" sz="1800" b="1" dirty="0"/>
              <a:t>(&amp;</a:t>
            </a:r>
            <a:r>
              <a:rPr lang="en-US" altLang="zh-CN" sz="1800" b="1" dirty="0" err="1"/>
              <a:t>myOutputBlock</a:t>
            </a:r>
            <a:r>
              <a:rPr lang="en-US" altLang="zh-CN" sz="1800" b="1" dirty="0"/>
              <a:t>, </a:t>
            </a:r>
            <a:r>
              <a:rPr lang="en-US" altLang="zh-CN" sz="1800" b="1" dirty="0" err="1"/>
              <a:t>QIODevice</a:t>
            </a:r>
            <a:r>
              <a:rPr lang="en-US" altLang="zh-CN" sz="1800" b="1" dirty="0"/>
              <a:t>::</a:t>
            </a:r>
            <a:r>
              <a:rPr lang="en-US" altLang="zh-CN" sz="1800" b="1" dirty="0" err="1"/>
              <a:t>WriteOnly</a:t>
            </a:r>
            <a:r>
              <a:rPr lang="en-US" altLang="zh-CN" sz="1800" b="1" dirty="0"/>
              <a:t>)</a:t>
            </a:r>
            <a:r>
              <a:rPr lang="zh-CN" altLang="zh-CN" sz="1800" b="1" dirty="0"/>
              <a:t>：</a:t>
            </a:r>
            <a:r>
              <a:rPr lang="zh-CN" altLang="zh-CN" sz="1800" dirty="0"/>
              <a:t>将发送缓存</a:t>
            </a:r>
            <a:r>
              <a:rPr lang="en-US" altLang="zh-CN" sz="1800" dirty="0" err="1"/>
              <a:t>myOutputBlock</a:t>
            </a:r>
            <a:r>
              <a:rPr lang="zh-CN" altLang="zh-CN" sz="1800" dirty="0"/>
              <a:t>封装在一个</a:t>
            </a:r>
            <a:r>
              <a:rPr lang="en-US" altLang="zh-CN" sz="1800" dirty="0" err="1"/>
              <a:t>QDataStream</a:t>
            </a:r>
            <a:r>
              <a:rPr lang="zh-CN" altLang="zh-CN" sz="1800" dirty="0"/>
              <a:t>类型的变量中，这样做可以很方便地通过重载的“</a:t>
            </a:r>
            <a:r>
              <a:rPr lang="en-US" altLang="zh-CN" sz="1800" dirty="0"/>
              <a:t>&lt;&lt;</a:t>
            </a:r>
            <a:r>
              <a:rPr lang="zh-CN" altLang="zh-CN" sz="1800" dirty="0"/>
              <a:t>”操作符填写文件头结构。</a:t>
            </a:r>
          </a:p>
          <a:p>
            <a:pPr indent="450850"/>
            <a:r>
              <a:rPr lang="en-US" altLang="zh-CN" sz="1800" b="1" dirty="0"/>
              <a:t>(d) </a:t>
            </a:r>
            <a:r>
              <a:rPr lang="en-US" altLang="zh-CN" sz="1800" b="1" dirty="0" err="1"/>
              <a:t>mytime.start</a:t>
            </a:r>
            <a:r>
              <a:rPr lang="en-US" altLang="zh-CN" sz="1800" b="1" dirty="0"/>
              <a:t>()</a:t>
            </a:r>
            <a:r>
              <a:rPr lang="zh-CN" altLang="zh-CN" sz="1800" b="1" dirty="0"/>
              <a:t>：</a:t>
            </a:r>
            <a:r>
              <a:rPr lang="zh-CN" altLang="zh-CN" sz="1800" dirty="0"/>
              <a:t>启动计时，</a:t>
            </a:r>
            <a:r>
              <a:rPr lang="en-US" altLang="zh-CN" sz="1800" dirty="0" err="1"/>
              <a:t>mytime</a:t>
            </a:r>
            <a:r>
              <a:rPr lang="zh-CN" altLang="zh-CN" sz="1800" dirty="0"/>
              <a:t>是一个</a:t>
            </a:r>
            <a:r>
              <a:rPr lang="en-US" altLang="zh-CN" sz="1800" dirty="0" err="1"/>
              <a:t>QTime</a:t>
            </a:r>
            <a:r>
              <a:rPr lang="zh-CN" altLang="zh-CN" sz="1800" dirty="0"/>
              <a:t>对象。</a:t>
            </a:r>
          </a:p>
          <a:p>
            <a:pPr indent="450850"/>
            <a:r>
              <a:rPr lang="en-US" altLang="zh-CN" sz="1800" b="1" dirty="0"/>
              <a:t>(e) </a:t>
            </a:r>
            <a:r>
              <a:rPr lang="en-US" altLang="zh-CN" sz="1800" b="1" dirty="0" err="1"/>
              <a:t>QString</a:t>
            </a:r>
            <a:r>
              <a:rPr lang="en-US" altLang="zh-CN" sz="1800" b="1" dirty="0"/>
              <a:t> </a:t>
            </a:r>
            <a:r>
              <a:rPr lang="en-US" altLang="zh-CN" sz="1800" b="1" dirty="0" err="1"/>
              <a:t>curFile</a:t>
            </a:r>
            <a:r>
              <a:rPr lang="en-US" altLang="zh-CN" sz="1800" b="1" dirty="0"/>
              <a:t> = </a:t>
            </a:r>
            <a:r>
              <a:rPr lang="en-US" altLang="zh-CN" sz="1800" b="1" dirty="0" err="1"/>
              <a:t>myPathFile.right</a:t>
            </a:r>
            <a:r>
              <a:rPr lang="en-US" altLang="zh-CN" sz="1800" b="1" dirty="0"/>
              <a:t>(</a:t>
            </a:r>
            <a:r>
              <a:rPr lang="en-US" altLang="zh-CN" sz="1800" b="1" dirty="0" err="1"/>
              <a:t>myPathFile.size</a:t>
            </a:r>
            <a:r>
              <a:rPr lang="en-US" altLang="zh-CN" sz="1800" b="1" dirty="0"/>
              <a:t>() - </a:t>
            </a:r>
            <a:r>
              <a:rPr lang="en-US" altLang="zh-CN" sz="1800" b="1" dirty="0" err="1"/>
              <a:t>myPathFile.lastIndexOf</a:t>
            </a:r>
            <a:r>
              <a:rPr lang="en-US" altLang="zh-CN" sz="1800" b="1" dirty="0"/>
              <a:t>('/') - 1</a:t>
            </a:r>
            <a:r>
              <a:rPr lang="zh-CN" altLang="zh-CN" sz="1800" b="1" dirty="0"/>
              <a:t>：</a:t>
            </a:r>
            <a:r>
              <a:rPr lang="zh-CN" altLang="zh-CN" sz="1800" dirty="0"/>
              <a:t>这里通过</a:t>
            </a:r>
            <a:r>
              <a:rPr lang="en-US" altLang="zh-CN" sz="1800" dirty="0" err="1"/>
              <a:t>QString</a:t>
            </a:r>
            <a:r>
              <a:rPr lang="zh-CN" altLang="zh-CN" sz="1800" dirty="0"/>
              <a:t>类的</a:t>
            </a:r>
            <a:r>
              <a:rPr lang="en-US" altLang="zh-CN" sz="1800" dirty="0"/>
              <a:t>right()</a:t>
            </a:r>
            <a:r>
              <a:rPr lang="zh-CN" altLang="zh-CN" sz="1800" dirty="0"/>
              <a:t>函数去掉文件名的路径部分，仅将文件名部分保存在</a:t>
            </a:r>
            <a:r>
              <a:rPr lang="en-US" altLang="zh-CN" sz="1800" dirty="0" err="1"/>
              <a:t>curFile</a:t>
            </a:r>
            <a:r>
              <a:rPr lang="zh-CN" altLang="zh-CN" sz="1800" dirty="0"/>
              <a:t>变量中。</a:t>
            </a:r>
          </a:p>
          <a:p>
            <a:pPr indent="450850"/>
            <a:r>
              <a:rPr lang="en-US" altLang="zh-CN" sz="1800" b="1" dirty="0"/>
              <a:t>(f) </a:t>
            </a:r>
            <a:r>
              <a:rPr lang="en-US" altLang="zh-CN" sz="1800" b="1" dirty="0" err="1"/>
              <a:t>sendOut</a:t>
            </a:r>
            <a:r>
              <a:rPr lang="en-US" altLang="zh-CN" sz="1800" b="1" dirty="0"/>
              <a:t> &lt;&lt; qint64(0) &lt;&lt; qint64(0) &lt;&lt; </a:t>
            </a:r>
            <a:r>
              <a:rPr lang="en-US" altLang="zh-CN" sz="1800" b="1" dirty="0" err="1"/>
              <a:t>curFile</a:t>
            </a:r>
            <a:r>
              <a:rPr lang="zh-CN" altLang="zh-CN" sz="1800" b="1" dirty="0"/>
              <a:t>：</a:t>
            </a:r>
            <a:r>
              <a:rPr lang="zh-CN" altLang="zh-CN" sz="1800" dirty="0"/>
              <a:t>构造一个临时的文件头，将该值追加到</a:t>
            </a:r>
            <a:r>
              <a:rPr lang="en-US" altLang="zh-CN" sz="1800" dirty="0" err="1"/>
              <a:t>myTotalBytes</a:t>
            </a:r>
            <a:r>
              <a:rPr lang="zh-CN" altLang="zh-CN" sz="1800" dirty="0"/>
              <a:t>字段，从而完成实际需发送字节数的记录。</a:t>
            </a:r>
          </a:p>
          <a:p>
            <a:pPr indent="450850"/>
            <a:r>
              <a:rPr lang="en-US" altLang="zh-CN" sz="1800" b="1" dirty="0"/>
              <a:t>(g) </a:t>
            </a:r>
            <a:r>
              <a:rPr lang="en-US" altLang="zh-CN" sz="1800" b="1" dirty="0" err="1"/>
              <a:t>sendOut.device</a:t>
            </a:r>
            <a:r>
              <a:rPr lang="en-US" altLang="zh-CN" sz="1800" b="1" dirty="0"/>
              <a:t>()-&gt;seek(0)</a:t>
            </a:r>
            <a:r>
              <a:rPr lang="zh-CN" altLang="zh-CN" sz="1800" b="1" dirty="0"/>
              <a:t>：</a:t>
            </a:r>
            <a:r>
              <a:rPr lang="zh-CN" altLang="zh-CN" sz="1800" dirty="0"/>
              <a:t>读写操作定位到从文件头开始。</a:t>
            </a:r>
          </a:p>
          <a:p>
            <a:pPr indent="450850"/>
            <a:r>
              <a:rPr lang="en-US" altLang="zh-CN" sz="1800" b="1" dirty="0"/>
              <a:t>(h) </a:t>
            </a:r>
            <a:r>
              <a:rPr lang="en-US" altLang="zh-CN" sz="1800" b="1" dirty="0" err="1"/>
              <a:t>sendOut</a:t>
            </a:r>
            <a:r>
              <a:rPr lang="en-US" altLang="zh-CN" sz="1800" b="1" dirty="0"/>
              <a:t> &lt;&lt; </a:t>
            </a:r>
            <a:r>
              <a:rPr lang="en-US" altLang="zh-CN" sz="1800" b="1" dirty="0" err="1"/>
              <a:t>myTotalBytes</a:t>
            </a:r>
            <a:r>
              <a:rPr lang="en-US" altLang="zh-CN" sz="1800" b="1" dirty="0"/>
              <a:t> &lt;&lt; qint64((</a:t>
            </a:r>
            <a:r>
              <a:rPr lang="en-US" altLang="zh-CN" sz="1800" b="1" dirty="0" err="1"/>
              <a:t>myOutputBlock.size</a:t>
            </a:r>
            <a:r>
              <a:rPr lang="en-US" altLang="zh-CN" sz="1800" b="1" dirty="0"/>
              <a:t>() - </a:t>
            </a:r>
            <a:r>
              <a:rPr lang="en-US" altLang="zh-CN" sz="1800" b="1" dirty="0" err="1"/>
              <a:t>sizeof</a:t>
            </a:r>
            <a:r>
              <a:rPr lang="en-US" altLang="zh-CN" sz="1800" b="1" dirty="0"/>
              <a:t>(qint64) * 2))</a:t>
            </a:r>
            <a:r>
              <a:rPr lang="zh-CN" altLang="zh-CN" sz="1800" b="1" dirty="0"/>
              <a:t>：</a:t>
            </a:r>
            <a:r>
              <a:rPr lang="zh-CN" altLang="zh-CN" sz="1800" dirty="0"/>
              <a:t>填写实际的总长度和文件长度。</a:t>
            </a:r>
          </a:p>
          <a:p>
            <a:pPr indent="450850"/>
            <a:r>
              <a:rPr lang="en-US" altLang="zh-CN" sz="1800" b="1" dirty="0"/>
              <a:t>(i) </a:t>
            </a:r>
            <a:r>
              <a:rPr lang="en-US" altLang="zh-CN" sz="1800" b="1" dirty="0" err="1"/>
              <a:t>myBytesTobeSend</a:t>
            </a:r>
            <a:r>
              <a:rPr lang="en-US" altLang="zh-CN" sz="1800" b="1" dirty="0"/>
              <a:t> = </a:t>
            </a:r>
            <a:r>
              <a:rPr lang="en-US" altLang="zh-CN" sz="1800" b="1" dirty="0" err="1"/>
              <a:t>myTotalBytes</a:t>
            </a:r>
            <a:r>
              <a:rPr lang="en-US" altLang="zh-CN" sz="1800" b="1" dirty="0"/>
              <a:t> - </a:t>
            </a:r>
            <a:r>
              <a:rPr lang="en-US" altLang="zh-CN" sz="1800" b="1" dirty="0" err="1"/>
              <a:t>mySrvSocket</a:t>
            </a:r>
            <a:r>
              <a:rPr lang="en-US" altLang="zh-CN" sz="1800" b="1" dirty="0"/>
              <a:t>-&gt;write(</a:t>
            </a:r>
            <a:r>
              <a:rPr lang="en-US" altLang="zh-CN" sz="1800" b="1" dirty="0" err="1"/>
              <a:t>myOutputBlock</a:t>
            </a:r>
            <a:r>
              <a:rPr lang="en-US" altLang="zh-CN" sz="1800" b="1" dirty="0"/>
              <a:t>)</a:t>
            </a:r>
            <a:r>
              <a:rPr lang="zh-CN" altLang="zh-CN" sz="1800" b="1" dirty="0"/>
              <a:t>：</a:t>
            </a:r>
            <a:r>
              <a:rPr lang="zh-CN" altLang="zh-CN" sz="1800" dirty="0"/>
              <a:t>将该文件头发出，同时修改待发送字节数</a:t>
            </a:r>
            <a:r>
              <a:rPr lang="en-US" altLang="zh-CN" sz="1800" dirty="0" err="1"/>
              <a:t>myBytesTobeSend</a:t>
            </a:r>
            <a:r>
              <a:rPr lang="zh-CN" altLang="zh-CN" sz="1800" dirty="0"/>
              <a:t>。</a:t>
            </a:r>
          </a:p>
          <a:p>
            <a:pPr indent="450850"/>
            <a:r>
              <a:rPr lang="en-US" altLang="zh-CN" sz="1800" b="1" dirty="0"/>
              <a:t>(j) </a:t>
            </a:r>
            <a:r>
              <a:rPr lang="en-US" altLang="zh-CN" sz="1800" b="1" dirty="0" err="1"/>
              <a:t>myOutputBlock.resize</a:t>
            </a:r>
            <a:r>
              <a:rPr lang="en-US" altLang="zh-CN" sz="1800" b="1" dirty="0"/>
              <a:t>(0)</a:t>
            </a:r>
            <a:r>
              <a:rPr lang="zh-CN" altLang="zh-CN" sz="1800" b="1" dirty="0"/>
              <a:t>：</a:t>
            </a:r>
            <a:r>
              <a:rPr lang="zh-CN" altLang="zh-CN" sz="1800" dirty="0"/>
              <a:t>清空发送缓存以备下次使用</a:t>
            </a:r>
            <a:r>
              <a:rPr lang="zh-CN" altLang="zh-CN" sz="1800" dirty="0" smtClean="0"/>
              <a:t>。</a:t>
            </a:r>
            <a:endParaRPr lang="zh-CN" altLang="zh-CN" sz="1800" dirty="0"/>
          </a:p>
        </p:txBody>
      </p:sp>
    </p:spTree>
    <p:extLst>
      <p:ext uri="{BB962C8B-B14F-4D97-AF65-F5344CB8AC3E}">
        <p14:creationId xmlns:p14="http://schemas.microsoft.com/office/powerpoint/2010/main" val="3874447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基本原理</a:t>
            </a:r>
          </a:p>
        </p:txBody>
      </p:sp>
      <p:sp>
        <p:nvSpPr>
          <p:cNvPr id="3" name="TextBox 2"/>
          <p:cNvSpPr txBox="1"/>
          <p:nvPr/>
        </p:nvSpPr>
        <p:spPr>
          <a:xfrm>
            <a:off x="724395" y="964473"/>
            <a:ext cx="10402783" cy="1892826"/>
          </a:xfrm>
          <a:prstGeom prst="rect">
            <a:avLst/>
          </a:prstGeom>
          <a:noFill/>
        </p:spPr>
        <p:txBody>
          <a:bodyPr wrap="square" rtlCol="0">
            <a:spAutoFit/>
          </a:bodyPr>
          <a:lstStyle/>
          <a:p>
            <a:pPr indent="450850">
              <a:spcBef>
                <a:spcPts val="600"/>
              </a:spcBef>
              <a:spcAft>
                <a:spcPts val="600"/>
              </a:spcAft>
            </a:pPr>
            <a:r>
              <a:rPr lang="en-US" altLang="zh-CN" b="1" dirty="0"/>
              <a:t>4</a:t>
            </a:r>
            <a:r>
              <a:rPr lang="zh-CN" altLang="zh-CN" b="1" dirty="0"/>
              <a:t>．更新进度</a:t>
            </a:r>
            <a:r>
              <a:rPr lang="zh-CN" altLang="zh-CN" b="1" dirty="0" smtClean="0"/>
              <a:t>条</a:t>
            </a:r>
            <a:endParaRPr lang="en-US" altLang="zh-CN" b="1" dirty="0" smtClean="0"/>
          </a:p>
          <a:p>
            <a:pPr indent="450850"/>
            <a:r>
              <a:rPr lang="zh-CN" altLang="zh-CN" dirty="0"/>
              <a:t>界面上进度条的动态显示是在更新进度条的</a:t>
            </a:r>
            <a:r>
              <a:rPr lang="en-US" altLang="zh-CN" dirty="0" err="1"/>
              <a:t>refreshProgress</a:t>
            </a:r>
            <a:r>
              <a:rPr lang="zh-CN" altLang="zh-CN" dirty="0">
                <a:hlinkClick r:id="rId2" action="ppaction://hlinkfile"/>
              </a:rPr>
              <a:t>方法中实现的，</a:t>
            </a:r>
            <a:r>
              <a:rPr lang="zh-CN" altLang="zh-CN" dirty="0" smtClean="0">
                <a:hlinkClick r:id="rId2" action="ppaction://hlinkfile"/>
              </a:rPr>
              <a:t>代码</a:t>
            </a:r>
            <a:r>
              <a:rPr lang="zh-CN" altLang="en-US" dirty="0" smtClean="0">
                <a:hlinkClick r:id="rId2" action="ppaction://hlinkfile"/>
              </a:rPr>
              <a:t>。</a:t>
            </a:r>
            <a:endParaRPr lang="zh-CN" altLang="zh-CN" dirty="0"/>
          </a:p>
          <a:p>
            <a:pPr indent="450850">
              <a:spcBef>
                <a:spcPts val="600"/>
              </a:spcBef>
              <a:spcAft>
                <a:spcPts val="600"/>
              </a:spcAft>
            </a:pPr>
            <a:r>
              <a:rPr lang="en-US" altLang="zh-CN" b="1" dirty="0"/>
              <a:t>5</a:t>
            </a:r>
            <a:r>
              <a:rPr lang="zh-CN" altLang="zh-CN" b="1" dirty="0"/>
              <a:t>．服务器界面按钮的槽函数</a:t>
            </a:r>
          </a:p>
          <a:p>
            <a:pPr indent="450850"/>
            <a:r>
              <a:rPr lang="zh-CN" altLang="zh-CN" dirty="0"/>
              <a:t>下面从设计模式分别进入“</a:t>
            </a:r>
            <a:r>
              <a:rPr lang="en-US" altLang="zh-CN" dirty="0"/>
              <a:t>...</a:t>
            </a:r>
            <a:r>
              <a:rPr lang="zh-CN" altLang="zh-CN" dirty="0"/>
              <a:t>”（打开）按钮、“发送”按钮和“停止”按钮的单击信号对应的槽，编写代码。</a:t>
            </a:r>
          </a:p>
          <a:p>
            <a:pPr indent="450850"/>
            <a:r>
              <a:rPr lang="zh-CN" altLang="zh-CN" dirty="0"/>
              <a:t>（</a:t>
            </a:r>
            <a:r>
              <a:rPr lang="en-US" altLang="zh-CN" dirty="0"/>
              <a:t>1</a:t>
            </a:r>
            <a:r>
              <a:rPr lang="zh-CN" altLang="zh-CN" dirty="0"/>
              <a:t>）“</a:t>
            </a:r>
            <a:r>
              <a:rPr lang="en-US" altLang="zh-CN" dirty="0"/>
              <a:t>...</a:t>
            </a:r>
            <a:r>
              <a:rPr lang="zh-CN" altLang="zh-CN" dirty="0"/>
              <a:t>”（打开）按钮的单击信号槽</a:t>
            </a:r>
            <a:r>
              <a:rPr lang="zh-CN" altLang="zh-CN" dirty="0" smtClean="0"/>
              <a:t>：</a:t>
            </a:r>
            <a:endParaRPr lang="zh-CN" altLang="zh-CN" dirty="0"/>
          </a:p>
        </p:txBody>
      </p:sp>
      <p:sp>
        <p:nvSpPr>
          <p:cNvPr id="4" name="TextBox 3"/>
          <p:cNvSpPr txBox="1"/>
          <p:nvPr/>
        </p:nvSpPr>
        <p:spPr>
          <a:xfrm>
            <a:off x="1136845" y="2857299"/>
            <a:ext cx="9598449" cy="3113663"/>
          </a:xfrm>
          <a:prstGeom prst="roundRect">
            <a:avLst>
              <a:gd name="adj" fmla="val 8716"/>
            </a:avLst>
          </a:prstGeom>
          <a:solidFill>
            <a:srgbClr val="DDDDDD"/>
          </a:solidFill>
        </p:spPr>
        <p:txBody>
          <a:bodyPr wrap="square" rtlCol="0">
            <a:spAutoFit/>
          </a:bodyPr>
          <a:lstStyle/>
          <a:p>
            <a:r>
              <a:rPr lang="en-US" altLang="zh-CN" dirty="0"/>
              <a:t>void </a:t>
            </a:r>
            <a:r>
              <a:rPr lang="en-US" altLang="zh-CN" dirty="0" err="1"/>
              <a:t>FileSrvDlg</a:t>
            </a:r>
            <a:r>
              <a:rPr lang="en-US" altLang="zh-CN" dirty="0"/>
              <a:t>::</a:t>
            </a:r>
            <a:r>
              <a:rPr lang="en-US" altLang="zh-CN" dirty="0" err="1"/>
              <a:t>on_openFilePushButton_clicked</a:t>
            </a:r>
            <a:r>
              <a:rPr lang="en-US" altLang="zh-CN" dirty="0"/>
              <a:t>()</a:t>
            </a:r>
            <a:endParaRPr lang="zh-CN" altLang="zh-CN" dirty="0"/>
          </a:p>
          <a:p>
            <a:r>
              <a:rPr lang="en-US" altLang="zh-CN" dirty="0"/>
              <a:t>{</a:t>
            </a:r>
            <a:endParaRPr lang="zh-CN" altLang="zh-CN" dirty="0"/>
          </a:p>
          <a:p>
            <a:r>
              <a:rPr lang="en-US" altLang="zh-CN" dirty="0"/>
              <a:t>    </a:t>
            </a:r>
            <a:r>
              <a:rPr lang="en-US" altLang="zh-CN" dirty="0" err="1"/>
              <a:t>myPathFile</a:t>
            </a:r>
            <a:r>
              <a:rPr lang="en-US" altLang="zh-CN" dirty="0"/>
              <a:t> = </a:t>
            </a:r>
            <a:r>
              <a:rPr lang="en-US" altLang="zh-CN" dirty="0" err="1"/>
              <a:t>QFileDialog</a:t>
            </a:r>
            <a:r>
              <a:rPr lang="en-US" altLang="zh-CN" dirty="0"/>
              <a:t>::</a:t>
            </a:r>
            <a:r>
              <a:rPr lang="en-US" altLang="zh-CN" dirty="0" err="1"/>
              <a:t>getOpenFileName</a:t>
            </a:r>
            <a:r>
              <a:rPr lang="en-US" altLang="zh-CN" dirty="0"/>
              <a:t>(this);</a:t>
            </a:r>
            <a:endParaRPr lang="zh-CN" altLang="zh-CN" dirty="0"/>
          </a:p>
          <a:p>
            <a:r>
              <a:rPr lang="en-US" altLang="zh-CN" dirty="0"/>
              <a:t>    if(!</a:t>
            </a:r>
            <a:r>
              <a:rPr lang="en-US" altLang="zh-CN" dirty="0" err="1"/>
              <a:t>myPathFile.isEmpty</a:t>
            </a:r>
            <a:r>
              <a:rPr lang="en-US" altLang="zh-CN" dirty="0"/>
              <a:t>())</a:t>
            </a:r>
            <a:endParaRPr lang="zh-CN" altLang="zh-CN" dirty="0"/>
          </a:p>
          <a:p>
            <a:r>
              <a:rPr lang="en-US" altLang="zh-CN" dirty="0"/>
              <a:t>    {</a:t>
            </a:r>
            <a:endParaRPr lang="zh-CN" altLang="zh-CN" dirty="0"/>
          </a:p>
          <a:p>
            <a:r>
              <a:rPr lang="en-US" altLang="zh-CN" dirty="0"/>
              <a:t>        </a:t>
            </a:r>
            <a:r>
              <a:rPr lang="en-US" altLang="zh-CN" dirty="0" err="1"/>
              <a:t>myFileName</a:t>
            </a:r>
            <a:r>
              <a:rPr lang="en-US" altLang="zh-CN" dirty="0"/>
              <a:t> = </a:t>
            </a:r>
            <a:r>
              <a:rPr lang="en-US" altLang="zh-CN" dirty="0" err="1"/>
              <a:t>myPathFile.right</a:t>
            </a:r>
            <a:r>
              <a:rPr lang="en-US" altLang="zh-CN" dirty="0"/>
              <a:t>(</a:t>
            </a:r>
            <a:r>
              <a:rPr lang="en-US" altLang="zh-CN" dirty="0" err="1"/>
              <a:t>myPathFile.size</a:t>
            </a:r>
            <a:r>
              <a:rPr lang="en-US" altLang="zh-CN" dirty="0"/>
              <a:t>() - </a:t>
            </a:r>
            <a:r>
              <a:rPr lang="en-US" altLang="zh-CN" dirty="0" err="1"/>
              <a:t>myPathFile.lastIndexOf</a:t>
            </a:r>
            <a:r>
              <a:rPr lang="en-US" altLang="zh-CN" dirty="0"/>
              <a:t> ('/') - 1);</a:t>
            </a:r>
            <a:endParaRPr lang="zh-CN" altLang="zh-CN" dirty="0"/>
          </a:p>
          <a:p>
            <a:r>
              <a:rPr lang="en-US" altLang="zh-CN" dirty="0"/>
              <a:t>        </a:t>
            </a:r>
            <a:r>
              <a:rPr lang="en-US" altLang="zh-CN" dirty="0" err="1"/>
              <a:t>ui</a:t>
            </a:r>
            <a:r>
              <a:rPr lang="en-US" altLang="zh-CN" dirty="0"/>
              <a:t>-&gt;</a:t>
            </a:r>
            <a:r>
              <a:rPr lang="en-US" altLang="zh-CN" dirty="0" err="1"/>
              <a:t>sfileNameLineEdit</a:t>
            </a:r>
            <a:r>
              <a:rPr lang="en-US" altLang="zh-CN" dirty="0"/>
              <a:t>-&gt;</a:t>
            </a:r>
            <a:r>
              <a:rPr lang="en-US" altLang="zh-CN" dirty="0" err="1"/>
              <a:t>setText</a:t>
            </a:r>
            <a:r>
              <a:rPr lang="en-US" altLang="zh-CN" dirty="0"/>
              <a:t>(</a:t>
            </a:r>
            <a:r>
              <a:rPr lang="en-US" altLang="zh-CN" dirty="0" err="1"/>
              <a:t>tr</a:t>
            </a:r>
            <a:r>
              <a:rPr lang="en-US" altLang="zh-CN" dirty="0"/>
              <a:t>("%1").</a:t>
            </a:r>
            <a:r>
              <a:rPr lang="en-US" altLang="zh-CN" dirty="0" err="1"/>
              <a:t>arg</a:t>
            </a:r>
            <a:r>
              <a:rPr lang="en-US" altLang="zh-CN" dirty="0"/>
              <a:t>(</a:t>
            </a:r>
            <a:r>
              <a:rPr lang="en-US" altLang="zh-CN" dirty="0" err="1"/>
              <a:t>myFileName</a:t>
            </a:r>
            <a:r>
              <a:rPr lang="en-US" altLang="zh-CN" dirty="0"/>
              <a:t>));</a:t>
            </a:r>
            <a:endParaRPr lang="zh-CN" altLang="zh-CN" dirty="0"/>
          </a:p>
          <a:p>
            <a:r>
              <a:rPr lang="en-US" altLang="zh-CN" dirty="0"/>
              <a:t>        </a:t>
            </a:r>
            <a:r>
              <a:rPr lang="en-US" altLang="zh-CN" dirty="0" err="1"/>
              <a:t>ui</a:t>
            </a:r>
            <a:r>
              <a:rPr lang="en-US" altLang="zh-CN" dirty="0"/>
              <a:t>-&gt;</a:t>
            </a:r>
            <a:r>
              <a:rPr lang="en-US" altLang="zh-CN" dirty="0" err="1"/>
              <a:t>sendFilePushButton</a:t>
            </a:r>
            <a:r>
              <a:rPr lang="en-US" altLang="zh-CN" dirty="0"/>
              <a:t>-&gt;</a:t>
            </a:r>
            <a:r>
              <a:rPr lang="en-US" altLang="zh-CN" dirty="0" err="1"/>
              <a:t>setEnabled</a:t>
            </a:r>
            <a:r>
              <a:rPr lang="en-US" altLang="zh-CN" dirty="0"/>
              <a:t>(true);</a:t>
            </a:r>
            <a:endParaRPr lang="zh-CN" altLang="zh-CN" dirty="0"/>
          </a:p>
          <a:p>
            <a:r>
              <a:rPr lang="en-US" altLang="zh-CN" dirty="0"/>
              <a:t>        </a:t>
            </a:r>
            <a:r>
              <a:rPr lang="en-US" altLang="zh-CN" dirty="0" err="1"/>
              <a:t>ui</a:t>
            </a:r>
            <a:r>
              <a:rPr lang="en-US" altLang="zh-CN" dirty="0"/>
              <a:t>-&gt;</a:t>
            </a:r>
            <a:r>
              <a:rPr lang="en-US" altLang="zh-CN" dirty="0" err="1"/>
              <a:t>openFilePushButton</a:t>
            </a:r>
            <a:r>
              <a:rPr lang="en-US" altLang="zh-CN" dirty="0"/>
              <a:t>-&gt;</a:t>
            </a:r>
            <a:r>
              <a:rPr lang="en-US" altLang="zh-CN" dirty="0" err="1"/>
              <a:t>setEnabled</a:t>
            </a:r>
            <a:r>
              <a:rPr lang="en-US" altLang="zh-CN" dirty="0"/>
              <a:t>(false);</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473255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基本原理</a:t>
            </a:r>
          </a:p>
        </p:txBody>
      </p:sp>
      <p:sp>
        <p:nvSpPr>
          <p:cNvPr id="3" name="矩形 2"/>
          <p:cNvSpPr/>
          <p:nvPr/>
        </p:nvSpPr>
        <p:spPr>
          <a:xfrm>
            <a:off x="1136845" y="1005799"/>
            <a:ext cx="4437433" cy="353943"/>
          </a:xfrm>
          <a:prstGeom prst="rect">
            <a:avLst/>
          </a:prstGeom>
        </p:spPr>
        <p:txBody>
          <a:bodyPr wrap="none">
            <a:spAutoFit/>
          </a:bodyPr>
          <a:lstStyle/>
          <a:p>
            <a:r>
              <a:rPr lang="zh-CN" altLang="zh-CN" dirty="0"/>
              <a:t>（</a:t>
            </a:r>
            <a:r>
              <a:rPr lang="en-US" altLang="zh-CN" dirty="0"/>
              <a:t>2</a:t>
            </a:r>
            <a:r>
              <a:rPr lang="zh-CN" altLang="zh-CN" dirty="0"/>
              <a:t>）“发送”按钮的单击信号槽代码如下：</a:t>
            </a:r>
          </a:p>
        </p:txBody>
      </p:sp>
      <p:sp>
        <p:nvSpPr>
          <p:cNvPr id="4" name="TextBox 3"/>
          <p:cNvSpPr txBox="1"/>
          <p:nvPr/>
        </p:nvSpPr>
        <p:spPr>
          <a:xfrm>
            <a:off x="1136845" y="1359742"/>
            <a:ext cx="9657825" cy="2653367"/>
          </a:xfrm>
          <a:prstGeom prst="roundRect">
            <a:avLst>
              <a:gd name="adj" fmla="val 7003"/>
            </a:avLst>
          </a:prstGeom>
          <a:solidFill>
            <a:srgbClr val="DDDDDD"/>
          </a:solidFill>
        </p:spPr>
        <p:txBody>
          <a:bodyPr wrap="square" rtlCol="0">
            <a:spAutoFit/>
          </a:bodyPr>
          <a:lstStyle/>
          <a:p>
            <a:r>
              <a:rPr lang="en-US" altLang="zh-CN" sz="1600" dirty="0"/>
              <a:t>void </a:t>
            </a:r>
            <a:r>
              <a:rPr lang="en-US" altLang="zh-CN" sz="1600" dirty="0" err="1"/>
              <a:t>FileSrvDlg</a:t>
            </a:r>
            <a:r>
              <a:rPr lang="en-US" altLang="zh-CN" sz="1600" dirty="0"/>
              <a:t>::</a:t>
            </a:r>
            <a:r>
              <a:rPr lang="en-US" altLang="zh-CN" sz="1600" dirty="0" err="1"/>
              <a:t>on_sendFilePushButton_clicked</a:t>
            </a:r>
            <a:r>
              <a:rPr lang="en-US" altLang="zh-CN" sz="1600" dirty="0"/>
              <a:t>()</a:t>
            </a:r>
            <a:endParaRPr lang="zh-CN" altLang="zh-CN" sz="1600" dirty="0"/>
          </a:p>
          <a:p>
            <a:r>
              <a:rPr lang="en-US" altLang="zh-CN" sz="1600" dirty="0"/>
              <a:t>{</a:t>
            </a:r>
            <a:endParaRPr lang="zh-CN" altLang="zh-CN" sz="1600" dirty="0"/>
          </a:p>
          <a:p>
            <a:r>
              <a:rPr lang="en-US" altLang="zh-CN" sz="1600" dirty="0"/>
              <a:t>    if(!</a:t>
            </a:r>
            <a:r>
              <a:rPr lang="en-US" altLang="zh-CN" sz="1600" dirty="0" err="1"/>
              <a:t>myTcpSrv</a:t>
            </a:r>
            <a:r>
              <a:rPr lang="en-US" altLang="zh-CN" sz="1600" dirty="0"/>
              <a:t>-&gt;listen(</a:t>
            </a:r>
            <a:r>
              <a:rPr lang="en-US" altLang="zh-CN" sz="1600" dirty="0" err="1"/>
              <a:t>QHostAddress</a:t>
            </a:r>
            <a:r>
              <a:rPr lang="en-US" altLang="zh-CN" sz="1600" dirty="0"/>
              <a:t>::Any, </a:t>
            </a:r>
            <a:r>
              <a:rPr lang="en-US" altLang="zh-CN" sz="1600" dirty="0" err="1"/>
              <a:t>mySrvPort</a:t>
            </a:r>
            <a:r>
              <a:rPr lang="en-US" altLang="zh-CN" sz="1600" dirty="0"/>
              <a:t>))		//</a:t>
            </a:r>
            <a:r>
              <a:rPr lang="zh-CN" altLang="zh-CN" sz="1600" dirty="0"/>
              <a:t>开始监听</a:t>
            </a:r>
          </a:p>
          <a:p>
            <a:r>
              <a:rPr lang="en-US" altLang="zh-CN" sz="1600" dirty="0"/>
              <a:t>    {</a:t>
            </a:r>
            <a:endParaRPr lang="zh-CN" altLang="zh-CN" sz="1600" dirty="0"/>
          </a:p>
          <a:p>
            <a:r>
              <a:rPr lang="en-US" altLang="zh-CN" sz="1600" dirty="0"/>
              <a:t>        </a:t>
            </a:r>
            <a:r>
              <a:rPr lang="en-US" altLang="zh-CN" sz="1600" dirty="0" err="1"/>
              <a:t>QMessageBox</a:t>
            </a:r>
            <a:r>
              <a:rPr lang="en-US" altLang="zh-CN" sz="1600" dirty="0"/>
              <a:t>::warning(0, </a:t>
            </a:r>
            <a:r>
              <a:rPr lang="en-US" altLang="zh-CN" sz="1600" dirty="0" err="1"/>
              <a:t>QObject</a:t>
            </a:r>
            <a:r>
              <a:rPr lang="en-US" altLang="zh-CN" sz="1600" dirty="0"/>
              <a:t>::</a:t>
            </a:r>
            <a:r>
              <a:rPr lang="en-US" altLang="zh-CN" sz="1600" dirty="0" err="1"/>
              <a:t>tr</a:t>
            </a:r>
            <a:r>
              <a:rPr lang="en-US" altLang="zh-CN" sz="1600" dirty="0"/>
              <a:t>("</a:t>
            </a:r>
            <a:r>
              <a:rPr lang="zh-CN" altLang="zh-CN" sz="1600" dirty="0"/>
              <a:t>异常</a:t>
            </a:r>
            <a:r>
              <a:rPr lang="en-US" altLang="zh-CN" sz="1600" dirty="0"/>
              <a:t>"), "</a:t>
            </a:r>
            <a:r>
              <a:rPr lang="zh-CN" altLang="zh-CN" sz="1600" dirty="0"/>
              <a:t>打开</a:t>
            </a:r>
            <a:r>
              <a:rPr lang="en-US" altLang="zh-CN" sz="1600" dirty="0"/>
              <a:t>TCP</a:t>
            </a:r>
            <a:r>
              <a:rPr lang="zh-CN" altLang="zh-CN" sz="1600" dirty="0"/>
              <a:t>端口出错</a:t>
            </a:r>
            <a:r>
              <a:rPr lang="en-US" altLang="zh-CN" sz="1600" dirty="0"/>
              <a:t>,</a:t>
            </a:r>
            <a:r>
              <a:rPr lang="zh-CN" altLang="zh-CN" sz="1600" dirty="0"/>
              <a:t>请检查网络连接！</a:t>
            </a:r>
            <a:r>
              <a:rPr lang="en-US" altLang="zh-CN" sz="1600" dirty="0"/>
              <a:t>");</a:t>
            </a:r>
            <a:endParaRPr lang="zh-CN" altLang="zh-CN" sz="1600" dirty="0"/>
          </a:p>
          <a:p>
            <a:r>
              <a:rPr lang="en-US" altLang="zh-CN" sz="1600" dirty="0"/>
              <a:t>        close();</a:t>
            </a:r>
            <a:endParaRPr lang="zh-CN" altLang="zh-CN" sz="1600" dirty="0"/>
          </a:p>
          <a:p>
            <a:r>
              <a:rPr lang="en-US" altLang="zh-CN" sz="1600" dirty="0"/>
              <a:t>        return;</a:t>
            </a:r>
            <a:endParaRPr lang="zh-CN" altLang="zh-CN" sz="1600" dirty="0"/>
          </a:p>
          <a:p>
            <a:r>
              <a:rPr lang="en-US" altLang="zh-CN" sz="1600" dirty="0"/>
              <a:t>    }</a:t>
            </a:r>
            <a:endParaRPr lang="zh-CN" altLang="zh-CN" sz="1600" dirty="0"/>
          </a:p>
          <a:p>
            <a:r>
              <a:rPr lang="en-US" altLang="zh-CN" sz="1600" dirty="0"/>
              <a:t>    emit </a:t>
            </a:r>
            <a:r>
              <a:rPr lang="en-US" altLang="zh-CN" sz="1600" dirty="0" err="1"/>
              <a:t>sendFileName</a:t>
            </a:r>
            <a:r>
              <a:rPr lang="en-US" altLang="zh-CN" sz="1600" dirty="0"/>
              <a:t>(</a:t>
            </a:r>
            <a:r>
              <a:rPr lang="en-US" altLang="zh-CN" sz="1600" dirty="0" err="1"/>
              <a:t>myFileName</a:t>
            </a:r>
            <a:r>
              <a:rPr lang="en-US" altLang="zh-CN" sz="1600" dirty="0"/>
              <a:t>);</a:t>
            </a:r>
            <a:endParaRPr lang="zh-CN" altLang="zh-CN" sz="1600" dirty="0"/>
          </a:p>
          <a:p>
            <a:r>
              <a:rPr lang="en-US" altLang="zh-CN" sz="1600" dirty="0" smtClean="0"/>
              <a:t>}</a:t>
            </a:r>
          </a:p>
        </p:txBody>
      </p:sp>
      <p:sp>
        <p:nvSpPr>
          <p:cNvPr id="5" name="矩形 4"/>
          <p:cNvSpPr/>
          <p:nvPr/>
        </p:nvSpPr>
        <p:spPr>
          <a:xfrm>
            <a:off x="954759" y="4007189"/>
            <a:ext cx="4437433" cy="353943"/>
          </a:xfrm>
          <a:prstGeom prst="rect">
            <a:avLst/>
          </a:prstGeom>
        </p:spPr>
        <p:txBody>
          <a:bodyPr wrap="none">
            <a:spAutoFit/>
          </a:bodyPr>
          <a:lstStyle/>
          <a:p>
            <a:r>
              <a:rPr lang="zh-CN" altLang="zh-CN" dirty="0"/>
              <a:t>（</a:t>
            </a:r>
            <a:r>
              <a:rPr lang="en-US" altLang="zh-CN" dirty="0"/>
              <a:t>3</a:t>
            </a:r>
            <a:r>
              <a:rPr lang="zh-CN" altLang="zh-CN" dirty="0"/>
              <a:t>）“停止”按钮的单击信号槽代码如下：</a:t>
            </a:r>
          </a:p>
        </p:txBody>
      </p:sp>
      <p:sp>
        <p:nvSpPr>
          <p:cNvPr id="6" name="TextBox 5"/>
          <p:cNvSpPr txBox="1"/>
          <p:nvPr/>
        </p:nvSpPr>
        <p:spPr>
          <a:xfrm>
            <a:off x="1136844" y="4358402"/>
            <a:ext cx="9657825" cy="2685336"/>
          </a:xfrm>
          <a:prstGeom prst="roundRect">
            <a:avLst>
              <a:gd name="adj" fmla="val 7003"/>
            </a:avLst>
          </a:prstGeom>
          <a:solidFill>
            <a:srgbClr val="DDDDDD"/>
          </a:solidFill>
        </p:spPr>
        <p:txBody>
          <a:bodyPr wrap="square" rtlCol="0">
            <a:spAutoFit/>
          </a:bodyPr>
          <a:lstStyle/>
          <a:p>
            <a:r>
              <a:rPr lang="en-US" altLang="zh-CN" sz="1600" dirty="0"/>
              <a:t>void </a:t>
            </a:r>
            <a:r>
              <a:rPr lang="en-US" altLang="zh-CN" sz="1600" dirty="0" err="1"/>
              <a:t>FileSrvDlg</a:t>
            </a:r>
            <a:r>
              <a:rPr lang="en-US" altLang="zh-CN" sz="1600" dirty="0"/>
              <a:t>::</a:t>
            </a:r>
            <a:r>
              <a:rPr lang="en-US" altLang="zh-CN" sz="1600" dirty="0" err="1"/>
              <a:t>on_srvClosePushButton_clicked</a:t>
            </a:r>
            <a:r>
              <a:rPr lang="en-US" altLang="zh-CN" sz="1600" dirty="0"/>
              <a:t>()</a:t>
            </a:r>
            <a:endParaRPr lang="zh-CN" altLang="zh-CN" sz="1600" dirty="0"/>
          </a:p>
          <a:p>
            <a:r>
              <a:rPr lang="en-US" altLang="zh-CN" sz="1600" dirty="0"/>
              <a:t>{</a:t>
            </a:r>
            <a:endParaRPr lang="zh-CN" altLang="zh-CN" sz="1600" dirty="0"/>
          </a:p>
          <a:p>
            <a:r>
              <a:rPr lang="en-US" altLang="zh-CN" sz="1600" dirty="0"/>
              <a:t>    if(</a:t>
            </a:r>
            <a:r>
              <a:rPr lang="en-US" altLang="zh-CN" sz="1600" dirty="0" err="1"/>
              <a:t>myTcpSrv</a:t>
            </a:r>
            <a:r>
              <a:rPr lang="en-US" altLang="zh-CN" sz="1600" dirty="0"/>
              <a:t>-&gt;</a:t>
            </a:r>
            <a:r>
              <a:rPr lang="en-US" altLang="zh-CN" sz="1600" dirty="0" err="1"/>
              <a:t>isListening</a:t>
            </a:r>
            <a:r>
              <a:rPr lang="en-US" altLang="zh-CN" sz="1600" dirty="0"/>
              <a:t>())</a:t>
            </a:r>
            <a:endParaRPr lang="zh-CN" altLang="zh-CN" sz="1600" dirty="0"/>
          </a:p>
          <a:p>
            <a:r>
              <a:rPr lang="en-US" altLang="zh-CN" sz="1600" dirty="0"/>
              <a:t>    {</a:t>
            </a:r>
            <a:endParaRPr lang="zh-CN" altLang="zh-CN" sz="1600" dirty="0"/>
          </a:p>
          <a:p>
            <a:r>
              <a:rPr lang="en-US" altLang="zh-CN" sz="1600" dirty="0"/>
              <a:t>        </a:t>
            </a:r>
            <a:r>
              <a:rPr lang="en-US" altLang="zh-CN" sz="1600" dirty="0" err="1"/>
              <a:t>myTcpSrv</a:t>
            </a:r>
            <a:r>
              <a:rPr lang="en-US" altLang="zh-CN" sz="1600" dirty="0"/>
              <a:t>-&gt;close();</a:t>
            </a:r>
            <a:endParaRPr lang="zh-CN" altLang="zh-CN" sz="1600" dirty="0"/>
          </a:p>
          <a:p>
            <a:r>
              <a:rPr lang="en-US" altLang="zh-CN" sz="1600" dirty="0"/>
              <a:t>        </a:t>
            </a:r>
            <a:r>
              <a:rPr lang="en-US" altLang="zh-CN" sz="1600" dirty="0" err="1"/>
              <a:t>myLocPathFile</a:t>
            </a:r>
            <a:r>
              <a:rPr lang="en-US" altLang="zh-CN" sz="1600" dirty="0"/>
              <a:t>-&gt;close();</a:t>
            </a:r>
            <a:endParaRPr lang="zh-CN" altLang="zh-CN" sz="1600" dirty="0"/>
          </a:p>
          <a:p>
            <a:r>
              <a:rPr lang="en-US" altLang="zh-CN" sz="1600" dirty="0"/>
              <a:t>        </a:t>
            </a:r>
            <a:r>
              <a:rPr lang="en-US" altLang="zh-CN" sz="1600" dirty="0" err="1"/>
              <a:t>mySrvSocket</a:t>
            </a:r>
            <a:r>
              <a:rPr lang="en-US" altLang="zh-CN" sz="1600" dirty="0"/>
              <a:t>-&gt;abort();</a:t>
            </a:r>
            <a:endParaRPr lang="zh-CN" altLang="zh-CN" sz="1600" dirty="0"/>
          </a:p>
          <a:p>
            <a:r>
              <a:rPr lang="en-US" altLang="zh-CN" sz="1600" dirty="0"/>
              <a:t>    }</a:t>
            </a:r>
            <a:endParaRPr lang="zh-CN" altLang="zh-CN" sz="1600" dirty="0"/>
          </a:p>
          <a:p>
            <a:r>
              <a:rPr lang="en-US" altLang="zh-CN" sz="1600" dirty="0"/>
              <a:t>    close();</a:t>
            </a:r>
            <a:endParaRPr lang="zh-CN" altLang="zh-CN" sz="1600" dirty="0"/>
          </a:p>
          <a:p>
            <a:r>
              <a:rPr lang="en-US" altLang="zh-CN" sz="1600" dirty="0"/>
              <a:t>}</a:t>
            </a:r>
            <a:endParaRPr lang="zh-CN" altLang="zh-CN" sz="1600" dirty="0"/>
          </a:p>
        </p:txBody>
      </p:sp>
    </p:spTree>
    <p:extLst>
      <p:ext uri="{BB962C8B-B14F-4D97-AF65-F5344CB8AC3E}">
        <p14:creationId xmlns:p14="http://schemas.microsoft.com/office/powerpoint/2010/main" val="841050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415772" cy="461665"/>
          </a:xfrm>
          <a:prstGeom prst="rect">
            <a:avLst/>
          </a:prstGeom>
        </p:spPr>
        <p:txBody>
          <a:bodyPr wrap="none">
            <a:spAutoFit/>
          </a:bodyPr>
          <a:lstStyle/>
          <a:p>
            <a:r>
              <a:rPr lang="zh-CN" altLang="zh-CN" sz="2400" b="1" dirty="0"/>
              <a:t>基本原理</a:t>
            </a:r>
          </a:p>
        </p:txBody>
      </p:sp>
      <p:sp>
        <p:nvSpPr>
          <p:cNvPr id="3" name="TextBox 2"/>
          <p:cNvSpPr txBox="1"/>
          <p:nvPr/>
        </p:nvSpPr>
        <p:spPr>
          <a:xfrm>
            <a:off x="760021" y="1033153"/>
            <a:ext cx="10533413" cy="646331"/>
          </a:xfrm>
          <a:prstGeom prst="rect">
            <a:avLst/>
          </a:prstGeom>
          <a:noFill/>
        </p:spPr>
        <p:txBody>
          <a:bodyPr wrap="square" rtlCol="0">
            <a:spAutoFit/>
          </a:bodyPr>
          <a:lstStyle/>
          <a:p>
            <a:pPr indent="450850"/>
            <a:r>
              <a:rPr lang="zh-CN" altLang="zh-CN" sz="1800" dirty="0"/>
              <a:t>为了防止用户突然直接关闭服务器界面，需要重写系统关闭事件的处理函数，在其中用代码执行“停止”按钮的单击事件以对系统进行善后处理，如下</a:t>
            </a:r>
            <a:r>
              <a:rPr lang="zh-CN" altLang="zh-CN" sz="1800" dirty="0" smtClean="0"/>
              <a:t>：</a:t>
            </a:r>
            <a:endParaRPr lang="zh-CN" altLang="zh-CN" sz="1800" dirty="0"/>
          </a:p>
        </p:txBody>
      </p:sp>
      <p:sp>
        <p:nvSpPr>
          <p:cNvPr id="4" name="圆角矩形 3"/>
          <p:cNvSpPr/>
          <p:nvPr/>
        </p:nvSpPr>
        <p:spPr>
          <a:xfrm>
            <a:off x="1533299" y="1709719"/>
            <a:ext cx="9190119" cy="1259919"/>
          </a:xfrm>
          <a:prstGeom prst="roundRect">
            <a:avLst/>
          </a:prstGeom>
          <a:solidFill>
            <a:srgbClr val="DDDDDD"/>
          </a:solidFill>
        </p:spPr>
        <p:txBody>
          <a:bodyPr wrap="square">
            <a:spAutoFit/>
          </a:bodyPr>
          <a:lstStyle/>
          <a:p>
            <a:r>
              <a:rPr lang="en-US" altLang="zh-CN" dirty="0"/>
              <a:t>void </a:t>
            </a:r>
            <a:r>
              <a:rPr lang="en-US" altLang="zh-CN" dirty="0" err="1"/>
              <a:t>FileSrvDlg</a:t>
            </a:r>
            <a:r>
              <a:rPr lang="en-US" altLang="zh-CN" dirty="0"/>
              <a:t>::</a:t>
            </a:r>
            <a:r>
              <a:rPr lang="en-US" altLang="zh-CN" dirty="0" err="1"/>
              <a:t>closeEvent</a:t>
            </a:r>
            <a:r>
              <a:rPr lang="en-US" altLang="zh-CN" dirty="0"/>
              <a:t>(</a:t>
            </a:r>
            <a:r>
              <a:rPr lang="en-US" altLang="zh-CN" dirty="0" err="1"/>
              <a:t>QCloseEvent</a:t>
            </a:r>
            <a:r>
              <a:rPr lang="en-US" altLang="zh-CN" dirty="0"/>
              <a:t> *)</a:t>
            </a:r>
            <a:endParaRPr lang="zh-CN" altLang="zh-CN" dirty="0"/>
          </a:p>
          <a:p>
            <a:r>
              <a:rPr lang="en-US" altLang="zh-CN" dirty="0"/>
              <a:t>{</a:t>
            </a:r>
            <a:endParaRPr lang="zh-CN" altLang="zh-CN" dirty="0"/>
          </a:p>
          <a:p>
            <a:r>
              <a:rPr lang="en-US" altLang="zh-CN" dirty="0"/>
              <a:t>    </a:t>
            </a:r>
            <a:r>
              <a:rPr lang="en-US" altLang="zh-CN" dirty="0" err="1"/>
              <a:t>on_srvClosePushButton_clicked</a:t>
            </a:r>
            <a:r>
              <a:rPr lang="en-US" altLang="zh-CN" dirty="0"/>
              <a:t>();</a:t>
            </a:r>
            <a:endParaRPr lang="zh-CN" altLang="zh-CN" dirty="0"/>
          </a:p>
          <a:p>
            <a:r>
              <a:rPr lang="en-US" altLang="zh-CN" dirty="0"/>
              <a:t>}</a:t>
            </a:r>
            <a:endParaRPr lang="zh-CN" altLang="zh-CN" dirty="0"/>
          </a:p>
        </p:txBody>
      </p:sp>
      <p:sp>
        <p:nvSpPr>
          <p:cNvPr id="5" name="矩形 4"/>
          <p:cNvSpPr/>
          <p:nvPr/>
        </p:nvSpPr>
        <p:spPr>
          <a:xfrm>
            <a:off x="1022660" y="3037285"/>
            <a:ext cx="10140145" cy="369332"/>
          </a:xfrm>
          <a:prstGeom prst="rect">
            <a:avLst/>
          </a:prstGeom>
        </p:spPr>
        <p:txBody>
          <a:bodyPr wrap="square">
            <a:spAutoFit/>
          </a:bodyPr>
          <a:lstStyle/>
          <a:p>
            <a:r>
              <a:rPr lang="zh-CN" altLang="zh-CN" sz="1800" dirty="0"/>
              <a:t>如果接收端拒收该文件，则直接关闭服务器，通过</a:t>
            </a:r>
            <a:r>
              <a:rPr lang="en-US" altLang="zh-CN" sz="1800" dirty="0" err="1"/>
              <a:t>cntRefused</a:t>
            </a:r>
            <a:r>
              <a:rPr lang="en-US" altLang="zh-CN" sz="1800" dirty="0"/>
              <a:t>()</a:t>
            </a:r>
            <a:r>
              <a:rPr lang="zh-CN" altLang="zh-CN" sz="1800" dirty="0"/>
              <a:t>方法实现，其代码如下：</a:t>
            </a:r>
          </a:p>
        </p:txBody>
      </p:sp>
      <p:sp>
        <p:nvSpPr>
          <p:cNvPr id="6" name="圆角矩形 5"/>
          <p:cNvSpPr/>
          <p:nvPr/>
        </p:nvSpPr>
        <p:spPr>
          <a:xfrm>
            <a:off x="1533299" y="3403819"/>
            <a:ext cx="9190119" cy="1549360"/>
          </a:xfrm>
          <a:prstGeom prst="roundRect">
            <a:avLst/>
          </a:prstGeom>
          <a:solidFill>
            <a:srgbClr val="DDDDDD"/>
          </a:solidFill>
        </p:spPr>
        <p:txBody>
          <a:bodyPr wrap="square">
            <a:spAutoFit/>
          </a:bodyPr>
          <a:lstStyle/>
          <a:p>
            <a:r>
              <a:rPr lang="en-US" altLang="zh-CN" dirty="0"/>
              <a:t>void </a:t>
            </a:r>
            <a:r>
              <a:rPr lang="en-US" altLang="zh-CN" dirty="0" err="1"/>
              <a:t>FileSrvDlg</a:t>
            </a:r>
            <a:r>
              <a:rPr lang="en-US" altLang="zh-CN" dirty="0"/>
              <a:t>::</a:t>
            </a:r>
            <a:r>
              <a:rPr lang="en-US" altLang="zh-CN" dirty="0" err="1"/>
              <a:t>cntRefused</a:t>
            </a:r>
            <a:r>
              <a:rPr lang="en-US" altLang="zh-CN" dirty="0"/>
              <a:t>()</a:t>
            </a:r>
            <a:endParaRPr lang="zh-CN" altLang="zh-CN" dirty="0"/>
          </a:p>
          <a:p>
            <a:r>
              <a:rPr lang="en-US" altLang="zh-CN" dirty="0"/>
              <a:t>{</a:t>
            </a:r>
            <a:endParaRPr lang="zh-CN" altLang="zh-CN" dirty="0"/>
          </a:p>
          <a:p>
            <a:r>
              <a:rPr lang="en-US" altLang="zh-CN" dirty="0"/>
              <a:t>    </a:t>
            </a:r>
            <a:r>
              <a:rPr lang="en-US" altLang="zh-CN" dirty="0" err="1"/>
              <a:t>myTcpSrv</a:t>
            </a:r>
            <a:r>
              <a:rPr lang="en-US" altLang="zh-CN" dirty="0"/>
              <a:t>-&gt;close();</a:t>
            </a:r>
            <a:endParaRPr lang="zh-CN" altLang="zh-CN" dirty="0"/>
          </a:p>
          <a:p>
            <a:r>
              <a:rPr lang="en-US" altLang="zh-CN" dirty="0"/>
              <a:t>    </a:t>
            </a:r>
            <a:r>
              <a:rPr lang="en-US" altLang="zh-CN" dirty="0" err="1"/>
              <a:t>QMessageBox</a:t>
            </a:r>
            <a:r>
              <a:rPr lang="en-US" altLang="zh-CN" dirty="0"/>
              <a:t>::warning(0, </a:t>
            </a:r>
            <a:r>
              <a:rPr lang="en-US" altLang="zh-CN" dirty="0" err="1"/>
              <a:t>QObject</a:t>
            </a:r>
            <a:r>
              <a:rPr lang="en-US" altLang="zh-CN" dirty="0"/>
              <a:t>::</a:t>
            </a:r>
            <a:r>
              <a:rPr lang="en-US" altLang="zh-CN" dirty="0" err="1"/>
              <a:t>tr</a:t>
            </a:r>
            <a:r>
              <a:rPr lang="en-US" altLang="zh-CN" dirty="0"/>
              <a:t>("</a:t>
            </a:r>
            <a:r>
              <a:rPr lang="zh-CN" altLang="zh-CN" dirty="0"/>
              <a:t>提示</a:t>
            </a:r>
            <a:r>
              <a:rPr lang="en-US" altLang="zh-CN" dirty="0"/>
              <a:t>"), "</a:t>
            </a:r>
            <a:r>
              <a:rPr lang="zh-CN" altLang="zh-CN" dirty="0"/>
              <a:t>对方拒绝接收！</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2024919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03</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484818" y="3662472"/>
            <a:ext cx="2176994" cy="518595"/>
          </a:xfrm>
          <a:prstGeom prst="rect">
            <a:avLst/>
          </a:prstGeom>
          <a:noFill/>
        </p:spPr>
        <p:txBody>
          <a:bodyPr wrap="square" lIns="86863" tIns="43430" rIns="86863" bIns="43430" rtlCol="0">
            <a:spAutoFit/>
          </a:bodyPr>
          <a:lstStyle/>
          <a:p>
            <a:r>
              <a:rPr lang="zh-CN" altLang="zh-CN" sz="2800" b="1" dirty="0"/>
              <a:t>客户端开发</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1484717"/>
            <a:ext cx="482208" cy="545844"/>
          </a:xfrm>
          <a:prstGeom prst="rect">
            <a:avLst/>
          </a:prstGeom>
        </p:spPr>
      </p:pic>
      <p:sp>
        <p:nvSpPr>
          <p:cNvPr id="9" name="TextBox 18"/>
          <p:cNvSpPr txBox="1"/>
          <p:nvPr/>
        </p:nvSpPr>
        <p:spPr>
          <a:xfrm>
            <a:off x="5940427" y="1484718"/>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．声明变量和方法</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295457"/>
            <a:ext cx="482208" cy="545844"/>
          </a:xfrm>
          <a:prstGeom prst="rect">
            <a:avLst/>
          </a:prstGeom>
        </p:spPr>
      </p:pic>
      <p:sp>
        <p:nvSpPr>
          <p:cNvPr id="11" name="TextBox 20"/>
          <p:cNvSpPr txBox="1"/>
          <p:nvPr/>
        </p:nvSpPr>
        <p:spPr>
          <a:xfrm>
            <a:off x="5940427" y="2293208"/>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．客户端初始化</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090727"/>
            <a:ext cx="482208" cy="545844"/>
          </a:xfrm>
          <a:prstGeom prst="rect">
            <a:avLst/>
          </a:prstGeom>
        </p:spPr>
      </p:pic>
      <p:sp>
        <p:nvSpPr>
          <p:cNvPr id="13" name="TextBox 20"/>
          <p:cNvSpPr txBox="1"/>
          <p:nvPr/>
        </p:nvSpPr>
        <p:spPr>
          <a:xfrm>
            <a:off x="5940427" y="3088478"/>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．与服务器连接</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908145"/>
            <a:ext cx="482208" cy="545844"/>
          </a:xfrm>
          <a:prstGeom prst="rect">
            <a:avLst/>
          </a:prstGeom>
        </p:spPr>
      </p:pic>
      <p:sp>
        <p:nvSpPr>
          <p:cNvPr id="15" name="TextBox 20"/>
          <p:cNvSpPr txBox="1"/>
          <p:nvPr/>
        </p:nvSpPr>
        <p:spPr>
          <a:xfrm>
            <a:off x="5940427" y="3905896"/>
            <a:ext cx="3255752" cy="393906"/>
          </a:xfrm>
          <a:prstGeom prst="rect">
            <a:avLst/>
          </a:prstGeom>
          <a:noFill/>
        </p:spPr>
        <p:txBody>
          <a:bodyPr wrap="square" lIns="115777" tIns="57888" rIns="115777" bIns="57888" rtlCol="0">
            <a:spAutoFit/>
          </a:bodyPr>
          <a:lstStyle/>
          <a:p>
            <a:r>
              <a:rPr lang="en-US" altLang="zh-CN" sz="1800" b="1" dirty="0"/>
              <a:t>4</a:t>
            </a:r>
            <a:r>
              <a:rPr lang="zh-CN" altLang="zh-CN" sz="1800" b="1" dirty="0"/>
              <a:t>．客户端界面按钮的槽函数</a:t>
            </a:r>
          </a:p>
        </p:txBody>
      </p:sp>
    </p:spTree>
    <p:extLst>
      <p:ext uri="{BB962C8B-B14F-4D97-AF65-F5344CB8AC3E}">
        <p14:creationId xmlns:p14="http://schemas.microsoft.com/office/powerpoint/2010/main" val="178097891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1"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stCondLst>
                                    <p:cond delay="25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1+#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879041" cy="461665"/>
          </a:xfrm>
          <a:prstGeom prst="rect">
            <a:avLst/>
          </a:prstGeom>
        </p:spPr>
        <p:txBody>
          <a:bodyPr wrap="none">
            <a:spAutoFit/>
          </a:bodyPr>
          <a:lstStyle/>
          <a:p>
            <a:r>
              <a:rPr lang="en-US" altLang="zh-CN" sz="2400" b="1" dirty="0"/>
              <a:t>1</a:t>
            </a:r>
            <a:r>
              <a:rPr lang="zh-CN" altLang="zh-CN" sz="2400" b="1" dirty="0"/>
              <a:t>．登录界面</a:t>
            </a:r>
          </a:p>
        </p:txBody>
      </p:sp>
      <p:sp>
        <p:nvSpPr>
          <p:cNvPr id="3" name="TextBox 2"/>
          <p:cNvSpPr txBox="1"/>
          <p:nvPr/>
        </p:nvSpPr>
        <p:spPr>
          <a:xfrm>
            <a:off x="866899" y="1045029"/>
            <a:ext cx="10105901" cy="923330"/>
          </a:xfrm>
          <a:prstGeom prst="rect">
            <a:avLst/>
          </a:prstGeom>
          <a:noFill/>
        </p:spPr>
        <p:txBody>
          <a:bodyPr wrap="square" rtlCol="0">
            <a:spAutoFit/>
          </a:bodyPr>
          <a:lstStyle/>
          <a:p>
            <a:pPr indent="450850"/>
            <a:r>
              <a:rPr lang="zh-CN" altLang="zh-CN" sz="1800" dirty="0"/>
              <a:t>运行程序后首先出现的是登录对话框，为了简单起见，我们在本例中使用两个用户的微信账号来运行程序，预先将这两个用户的用户名和密码存储于</a:t>
            </a:r>
            <a:r>
              <a:rPr lang="en-US" altLang="zh-CN" sz="1800" dirty="0"/>
              <a:t>userlog.xml</a:t>
            </a:r>
            <a:r>
              <a:rPr lang="zh-CN" altLang="zh-CN" sz="1800" dirty="0"/>
              <a:t>文件中并置于项目根目录下，如图</a:t>
            </a:r>
            <a:r>
              <a:rPr lang="en-US" altLang="zh-CN" sz="1800" dirty="0"/>
              <a:t>19.3</a:t>
            </a:r>
            <a:r>
              <a:rPr lang="zh-CN" altLang="zh-CN" sz="1800" dirty="0"/>
              <a:t>所示，登录时通过</a:t>
            </a:r>
            <a:r>
              <a:rPr lang="en-US" altLang="zh-CN" sz="1800" dirty="0" err="1"/>
              <a:t>Qt</a:t>
            </a:r>
            <a:r>
              <a:rPr lang="zh-CN" altLang="zh-CN" sz="1800" dirty="0"/>
              <a:t>程序读取</a:t>
            </a:r>
            <a:r>
              <a:rPr lang="en-US" altLang="zh-CN" sz="1800" dirty="0"/>
              <a:t>XML</a:t>
            </a:r>
            <a:r>
              <a:rPr lang="zh-CN" altLang="zh-CN" sz="1800" dirty="0"/>
              <a:t>文件进行验证</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638300139"/>
              </p:ext>
            </p:extLst>
          </p:nvPr>
        </p:nvGraphicFramePr>
        <p:xfrm>
          <a:off x="2541319" y="1968359"/>
          <a:ext cx="6567055" cy="4372736"/>
        </p:xfrm>
        <a:graphic>
          <a:graphicData uri="http://schemas.openxmlformats.org/presentationml/2006/ole">
            <mc:AlternateContent xmlns:mc="http://schemas.openxmlformats.org/markup-compatibility/2006">
              <mc:Choice xmlns:v="urn:schemas-microsoft-com:vml" Requires="v">
                <p:oleObj spid="_x0000_s4108" name="Visio" r:id="rId3" imgW="7865807" imgH="5246969" progId="Visio.Drawing.11">
                  <p:embed/>
                </p:oleObj>
              </mc:Choice>
              <mc:Fallback>
                <p:oleObj name="Visio" r:id="rId3" imgW="7865807" imgH="524696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1319" y="1968359"/>
                        <a:ext cx="6567055" cy="4372736"/>
                      </a:xfrm>
                      <a:prstGeom prst="rect">
                        <a:avLst/>
                      </a:prstGeom>
                      <a:noFill/>
                    </p:spPr>
                  </p:pic>
                </p:oleObj>
              </mc:Fallback>
            </mc:AlternateContent>
          </a:graphicData>
        </a:graphic>
      </p:graphicFrame>
    </p:spTree>
    <p:extLst>
      <p:ext uri="{BB962C8B-B14F-4D97-AF65-F5344CB8AC3E}">
        <p14:creationId xmlns:p14="http://schemas.microsoft.com/office/powerpoint/2010/main" val="238627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723549" cy="461665"/>
          </a:xfrm>
          <a:prstGeom prst="rect">
            <a:avLst/>
          </a:prstGeom>
        </p:spPr>
        <p:txBody>
          <a:bodyPr wrap="none">
            <a:spAutoFit/>
          </a:bodyPr>
          <a:lstStyle/>
          <a:p>
            <a:r>
              <a:rPr lang="zh-CN" altLang="zh-CN" sz="2400" b="1" dirty="0"/>
              <a:t>客户端开发</a:t>
            </a:r>
          </a:p>
        </p:txBody>
      </p:sp>
      <p:sp>
        <p:nvSpPr>
          <p:cNvPr id="3" name="TextBox 2"/>
          <p:cNvSpPr txBox="1"/>
          <p:nvPr/>
        </p:nvSpPr>
        <p:spPr>
          <a:xfrm>
            <a:off x="843148" y="985652"/>
            <a:ext cx="10272156" cy="1369606"/>
          </a:xfrm>
          <a:prstGeom prst="rect">
            <a:avLst/>
          </a:prstGeom>
          <a:noFill/>
        </p:spPr>
        <p:txBody>
          <a:bodyPr wrap="square" rtlCol="0">
            <a:spAutoFit/>
          </a:bodyPr>
          <a:lstStyle/>
          <a:p>
            <a:pPr>
              <a:spcBef>
                <a:spcPts val="600"/>
              </a:spcBef>
              <a:spcAft>
                <a:spcPts val="600"/>
              </a:spcAft>
            </a:pPr>
            <a:r>
              <a:rPr lang="en-US" altLang="zh-CN" b="1" dirty="0"/>
              <a:t>1</a:t>
            </a:r>
            <a:r>
              <a:rPr lang="zh-CN" altLang="zh-CN" b="1" dirty="0"/>
              <a:t>．声明变量和方法</a:t>
            </a:r>
          </a:p>
          <a:p>
            <a:r>
              <a:rPr lang="zh-CN" altLang="zh-CN" dirty="0"/>
              <a:t>在头文件“</a:t>
            </a:r>
            <a:r>
              <a:rPr lang="en-US" altLang="zh-CN" dirty="0" err="1"/>
              <a:t>filecntdlg.h</a:t>
            </a:r>
            <a:r>
              <a:rPr lang="zh-CN" altLang="zh-CN" dirty="0"/>
              <a:t>”中添加</a:t>
            </a:r>
            <a:r>
              <a:rPr lang="zh-CN" altLang="zh-CN" dirty="0">
                <a:hlinkClick r:id="rId2" action="ppaction://hlinkfile"/>
              </a:rPr>
              <a:t>变量和方法声明，</a:t>
            </a:r>
            <a:r>
              <a:rPr lang="zh-CN" altLang="zh-CN" dirty="0" smtClean="0">
                <a:hlinkClick r:id="rId2" action="ppaction://hlinkfile"/>
              </a:rPr>
              <a:t>代码</a:t>
            </a:r>
            <a:r>
              <a:rPr lang="zh-CN" altLang="en-US" dirty="0" smtClean="0">
                <a:hlinkClick r:id="rId2" action="ppaction://hlinkfile"/>
              </a:rPr>
              <a:t>。</a:t>
            </a:r>
            <a:endParaRPr lang="zh-CN" altLang="zh-CN" dirty="0"/>
          </a:p>
          <a:p>
            <a:pPr>
              <a:spcBef>
                <a:spcPts val="600"/>
              </a:spcBef>
              <a:spcAft>
                <a:spcPts val="600"/>
              </a:spcAft>
            </a:pPr>
            <a:r>
              <a:rPr lang="en-US" altLang="zh-CN" b="1" dirty="0"/>
              <a:t>2</a:t>
            </a:r>
            <a:r>
              <a:rPr lang="zh-CN" altLang="zh-CN" b="1" dirty="0"/>
              <a:t>．客户端初始化</a:t>
            </a:r>
          </a:p>
          <a:p>
            <a:r>
              <a:rPr lang="zh-CN" altLang="zh-CN" dirty="0"/>
              <a:t>在源文件“</a:t>
            </a:r>
            <a:r>
              <a:rPr lang="en-US" altLang="zh-CN" dirty="0"/>
              <a:t>filecntdlg.cpp</a:t>
            </a:r>
            <a:r>
              <a:rPr lang="zh-CN" altLang="zh-CN" dirty="0"/>
              <a:t>”的</a:t>
            </a:r>
            <a:r>
              <a:rPr lang="en-US" altLang="zh-CN" dirty="0" err="1"/>
              <a:t>FileCntDlg</a:t>
            </a:r>
            <a:r>
              <a:rPr lang="zh-CN" altLang="zh-CN" dirty="0"/>
              <a:t>类构造函数中添加如下代码（代码段中加黑的语句）</a:t>
            </a:r>
            <a:r>
              <a:rPr lang="zh-CN" altLang="zh-CN" dirty="0" smtClean="0"/>
              <a:t>：</a:t>
            </a:r>
            <a:endParaRPr lang="zh-CN" altLang="zh-CN" dirty="0"/>
          </a:p>
        </p:txBody>
      </p:sp>
      <p:sp>
        <p:nvSpPr>
          <p:cNvPr id="4" name="TextBox 3"/>
          <p:cNvSpPr txBox="1"/>
          <p:nvPr/>
        </p:nvSpPr>
        <p:spPr>
          <a:xfrm>
            <a:off x="997527" y="2391209"/>
            <a:ext cx="9654639" cy="3325416"/>
          </a:xfrm>
          <a:prstGeom prst="roundRect">
            <a:avLst>
              <a:gd name="adj" fmla="val 5374"/>
            </a:avLst>
          </a:prstGeom>
          <a:solidFill>
            <a:srgbClr val="DDDDDD"/>
          </a:solidFill>
        </p:spPr>
        <p:txBody>
          <a:bodyPr wrap="square" rtlCol="0">
            <a:spAutoFit/>
          </a:bodyPr>
          <a:lstStyle/>
          <a:p>
            <a:r>
              <a:rPr lang="en-US" altLang="zh-CN" dirty="0" err="1"/>
              <a:t>FileCntDlg</a:t>
            </a:r>
            <a:r>
              <a:rPr lang="en-US" altLang="zh-CN" dirty="0"/>
              <a:t>::</a:t>
            </a:r>
            <a:r>
              <a:rPr lang="en-US" altLang="zh-CN" dirty="0" err="1"/>
              <a:t>FileCntDlg</a:t>
            </a:r>
            <a:r>
              <a:rPr lang="en-US" altLang="zh-CN" dirty="0"/>
              <a:t>(</a:t>
            </a:r>
            <a:r>
              <a:rPr lang="en-US" altLang="zh-CN" dirty="0" err="1"/>
              <a:t>QWidget</a:t>
            </a:r>
            <a:r>
              <a:rPr lang="en-US" altLang="zh-CN" dirty="0"/>
              <a:t> *parent) :</a:t>
            </a:r>
            <a:endParaRPr lang="zh-CN" altLang="zh-CN" dirty="0"/>
          </a:p>
          <a:p>
            <a:r>
              <a:rPr lang="en-US" altLang="zh-CN" dirty="0"/>
              <a:t>    </a:t>
            </a:r>
            <a:r>
              <a:rPr lang="en-US" altLang="zh-CN" dirty="0" err="1"/>
              <a:t>QDialog</a:t>
            </a:r>
            <a:r>
              <a:rPr lang="en-US" altLang="zh-CN" dirty="0"/>
              <a:t>(parent),</a:t>
            </a:r>
            <a:endParaRPr lang="zh-CN" altLang="zh-CN" dirty="0"/>
          </a:p>
          <a:p>
            <a:r>
              <a:rPr lang="en-US" altLang="zh-CN" dirty="0"/>
              <a:t>    </a:t>
            </a:r>
            <a:r>
              <a:rPr lang="en-US" altLang="zh-CN" dirty="0" err="1"/>
              <a:t>ui</a:t>
            </a:r>
            <a:r>
              <a:rPr lang="en-US" altLang="zh-CN" dirty="0"/>
              <a:t>(new </a:t>
            </a:r>
            <a:r>
              <a:rPr lang="en-US" altLang="zh-CN" dirty="0" err="1"/>
              <a:t>Ui</a:t>
            </a:r>
            <a:r>
              <a:rPr lang="en-US" altLang="zh-CN" dirty="0"/>
              <a:t>::</a:t>
            </a:r>
            <a:r>
              <a:rPr lang="en-US" altLang="zh-CN" dirty="0" err="1"/>
              <a:t>FileCntDlg</a:t>
            </a:r>
            <a:r>
              <a:rPr lang="en-US" altLang="zh-CN" dirty="0"/>
              <a:t>)</a:t>
            </a:r>
            <a:endParaRPr lang="zh-CN" altLang="zh-CN" dirty="0"/>
          </a:p>
          <a:p>
            <a:r>
              <a:rPr lang="en-US" altLang="zh-CN" dirty="0"/>
              <a:t>{</a:t>
            </a:r>
            <a:endParaRPr lang="zh-CN" altLang="zh-CN" dirty="0"/>
          </a:p>
          <a:p>
            <a:r>
              <a:rPr lang="en-US" altLang="zh-CN" dirty="0"/>
              <a:t>    </a:t>
            </a:r>
            <a:r>
              <a:rPr lang="en-US" altLang="zh-CN" dirty="0" err="1"/>
              <a:t>ui</a:t>
            </a:r>
            <a:r>
              <a:rPr lang="en-US" altLang="zh-CN" dirty="0"/>
              <a:t>-&gt;</a:t>
            </a:r>
            <a:r>
              <a:rPr lang="en-US" altLang="zh-CN" dirty="0" err="1"/>
              <a:t>setupUi</a:t>
            </a:r>
            <a:r>
              <a:rPr lang="en-US" altLang="zh-CN" dirty="0"/>
              <a:t>(this);</a:t>
            </a:r>
            <a:endParaRPr lang="zh-CN" altLang="zh-CN" dirty="0"/>
          </a:p>
          <a:p>
            <a:r>
              <a:rPr lang="en-US" altLang="zh-CN" b="1" dirty="0"/>
              <a:t>    </a:t>
            </a:r>
            <a:r>
              <a:rPr lang="en-US" altLang="zh-CN" b="1" dirty="0" err="1"/>
              <a:t>myCntSocket</a:t>
            </a:r>
            <a:r>
              <a:rPr lang="en-US" altLang="zh-CN" b="1" dirty="0"/>
              <a:t> = new </a:t>
            </a:r>
            <a:r>
              <a:rPr lang="en-US" altLang="zh-CN" b="1" dirty="0" err="1"/>
              <a:t>QTcpSocket</a:t>
            </a:r>
            <a:r>
              <a:rPr lang="en-US" altLang="zh-CN" b="1" dirty="0"/>
              <a:t>(this);</a:t>
            </a:r>
            <a:endParaRPr lang="zh-CN" altLang="zh-CN" b="1" dirty="0"/>
          </a:p>
          <a:p>
            <a:r>
              <a:rPr lang="en-US" altLang="zh-CN" b="1" dirty="0"/>
              <a:t>    </a:t>
            </a:r>
            <a:r>
              <a:rPr lang="en-US" altLang="zh-CN" b="1" dirty="0" err="1"/>
              <a:t>mySrvPort</a:t>
            </a:r>
            <a:r>
              <a:rPr lang="en-US" altLang="zh-CN" b="1" dirty="0"/>
              <a:t> = 5555;</a:t>
            </a:r>
            <a:endParaRPr lang="zh-CN" altLang="zh-CN" b="1" dirty="0"/>
          </a:p>
          <a:p>
            <a:r>
              <a:rPr lang="en-US" altLang="zh-CN" b="1" dirty="0"/>
              <a:t>    connect(</a:t>
            </a:r>
            <a:r>
              <a:rPr lang="en-US" altLang="zh-CN" b="1" dirty="0" err="1"/>
              <a:t>myCntSocket</a:t>
            </a:r>
            <a:r>
              <a:rPr lang="en-US" altLang="zh-CN" b="1" dirty="0"/>
              <a:t>, SIGNAL(</a:t>
            </a:r>
            <a:r>
              <a:rPr lang="en-US" altLang="zh-CN" b="1" dirty="0" err="1"/>
              <a:t>readyRead</a:t>
            </a:r>
            <a:r>
              <a:rPr lang="en-US" altLang="zh-CN" b="1" dirty="0"/>
              <a:t>()), this, SLOT(</a:t>
            </a:r>
            <a:r>
              <a:rPr lang="en-US" altLang="zh-CN" b="1" dirty="0" err="1"/>
              <a:t>readChatMsg</a:t>
            </a:r>
            <a:r>
              <a:rPr lang="en-US" altLang="zh-CN" b="1" dirty="0"/>
              <a:t>()));</a:t>
            </a:r>
            <a:endParaRPr lang="zh-CN" altLang="zh-CN" b="1" dirty="0"/>
          </a:p>
          <a:p>
            <a:r>
              <a:rPr lang="en-US" altLang="zh-CN" b="1" dirty="0"/>
              <a:t>    </a:t>
            </a:r>
            <a:r>
              <a:rPr lang="en-US" altLang="zh-CN" b="1" dirty="0" err="1"/>
              <a:t>myFileNameSize</a:t>
            </a:r>
            <a:r>
              <a:rPr lang="en-US" altLang="zh-CN" b="1" dirty="0"/>
              <a:t> = 0;</a:t>
            </a:r>
            <a:endParaRPr lang="zh-CN" altLang="zh-CN" b="1" dirty="0"/>
          </a:p>
          <a:p>
            <a:r>
              <a:rPr lang="en-US" altLang="zh-CN" b="1" dirty="0"/>
              <a:t>    </a:t>
            </a:r>
            <a:r>
              <a:rPr lang="en-US" altLang="zh-CN" b="1" dirty="0" err="1"/>
              <a:t>myTotalBytes</a:t>
            </a:r>
            <a:r>
              <a:rPr lang="en-US" altLang="zh-CN" b="1" dirty="0"/>
              <a:t> = 0;</a:t>
            </a:r>
            <a:endParaRPr lang="zh-CN" altLang="zh-CN" b="1" dirty="0"/>
          </a:p>
          <a:p>
            <a:r>
              <a:rPr lang="en-US" altLang="zh-CN" b="1" dirty="0"/>
              <a:t>    </a:t>
            </a:r>
            <a:r>
              <a:rPr lang="en-US" altLang="zh-CN" b="1" dirty="0" err="1"/>
              <a:t>myRcvedBytes</a:t>
            </a:r>
            <a:r>
              <a:rPr lang="en-US" altLang="zh-CN" b="1" dirty="0"/>
              <a:t> = 0;</a:t>
            </a:r>
            <a:endParaRPr lang="zh-CN" altLang="zh-CN" b="1" dirty="0"/>
          </a:p>
          <a:p>
            <a:r>
              <a:rPr lang="en-US" altLang="zh-CN" dirty="0" smtClean="0"/>
              <a:t>}</a:t>
            </a:r>
          </a:p>
        </p:txBody>
      </p:sp>
    </p:spTree>
    <p:extLst>
      <p:ext uri="{BB962C8B-B14F-4D97-AF65-F5344CB8AC3E}">
        <p14:creationId xmlns:p14="http://schemas.microsoft.com/office/powerpoint/2010/main" val="3252228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723549" cy="461665"/>
          </a:xfrm>
          <a:prstGeom prst="rect">
            <a:avLst/>
          </a:prstGeom>
        </p:spPr>
        <p:txBody>
          <a:bodyPr wrap="none">
            <a:spAutoFit/>
          </a:bodyPr>
          <a:lstStyle/>
          <a:p>
            <a:r>
              <a:rPr lang="zh-CN" altLang="zh-CN" sz="2400" b="1" dirty="0"/>
              <a:t>客户端开发</a:t>
            </a:r>
          </a:p>
        </p:txBody>
      </p:sp>
      <p:sp>
        <p:nvSpPr>
          <p:cNvPr id="3" name="TextBox 2"/>
          <p:cNvSpPr txBox="1"/>
          <p:nvPr/>
        </p:nvSpPr>
        <p:spPr>
          <a:xfrm>
            <a:off x="736270" y="926275"/>
            <a:ext cx="10319657" cy="954107"/>
          </a:xfrm>
          <a:prstGeom prst="rect">
            <a:avLst/>
          </a:prstGeom>
          <a:noFill/>
        </p:spPr>
        <p:txBody>
          <a:bodyPr wrap="square" rtlCol="0">
            <a:spAutoFit/>
          </a:bodyPr>
          <a:lstStyle/>
          <a:p>
            <a:pPr indent="450850">
              <a:spcBef>
                <a:spcPts val="600"/>
              </a:spcBef>
              <a:spcAft>
                <a:spcPts val="600"/>
              </a:spcAft>
            </a:pPr>
            <a:r>
              <a:rPr lang="en-US" altLang="zh-CN" b="1" dirty="0"/>
              <a:t>3</a:t>
            </a:r>
            <a:r>
              <a:rPr lang="zh-CN" altLang="zh-CN" b="1" dirty="0"/>
              <a:t>．与服务器连接</a:t>
            </a:r>
          </a:p>
          <a:p>
            <a:pPr indent="450850"/>
            <a:r>
              <a:rPr lang="zh-CN" altLang="zh-CN" dirty="0"/>
              <a:t>客户端通过</a:t>
            </a:r>
            <a:r>
              <a:rPr lang="en-US" altLang="zh-CN" dirty="0" err="1"/>
              <a:t>createConnToSrv</a:t>
            </a:r>
            <a:r>
              <a:rPr lang="en-US" altLang="zh-CN" dirty="0"/>
              <a:t>()</a:t>
            </a:r>
            <a:r>
              <a:rPr lang="zh-CN" altLang="zh-CN" dirty="0"/>
              <a:t>方法连接服务器，该方法之前在“</a:t>
            </a:r>
            <a:r>
              <a:rPr lang="en-US" altLang="zh-CN" dirty="0" err="1"/>
              <a:t>filecntdlg.h</a:t>
            </a:r>
            <a:r>
              <a:rPr lang="zh-CN" altLang="zh-CN" dirty="0"/>
              <a:t>”头文件中已经声明过，下面添加它的定义</a:t>
            </a:r>
            <a:r>
              <a:rPr lang="zh-CN" altLang="zh-CN" dirty="0" smtClean="0"/>
              <a:t>：</a:t>
            </a:r>
            <a:endParaRPr lang="zh-CN" altLang="zh-CN" dirty="0"/>
          </a:p>
        </p:txBody>
      </p:sp>
      <p:sp>
        <p:nvSpPr>
          <p:cNvPr id="4" name="TextBox 3"/>
          <p:cNvSpPr txBox="1"/>
          <p:nvPr/>
        </p:nvSpPr>
        <p:spPr>
          <a:xfrm>
            <a:off x="1318161" y="1880382"/>
            <a:ext cx="9239003" cy="2128242"/>
          </a:xfrm>
          <a:prstGeom prst="roundRect">
            <a:avLst>
              <a:gd name="adj" fmla="val 11087"/>
            </a:avLst>
          </a:prstGeom>
          <a:solidFill>
            <a:srgbClr val="DDDDDD"/>
          </a:solidFill>
        </p:spPr>
        <p:txBody>
          <a:bodyPr wrap="square" rtlCol="0">
            <a:spAutoFit/>
          </a:bodyPr>
          <a:lstStyle/>
          <a:p>
            <a:r>
              <a:rPr lang="en-US" altLang="zh-CN" dirty="0"/>
              <a:t>void </a:t>
            </a:r>
            <a:r>
              <a:rPr lang="en-US" altLang="zh-CN" dirty="0" err="1"/>
              <a:t>FileCntDlg</a:t>
            </a:r>
            <a:r>
              <a:rPr lang="en-US" altLang="zh-CN" dirty="0"/>
              <a:t>::</a:t>
            </a:r>
            <a:r>
              <a:rPr lang="en-US" altLang="zh-CN" dirty="0" err="1"/>
              <a:t>createConnToSrv</a:t>
            </a:r>
            <a:r>
              <a:rPr lang="en-US" altLang="zh-CN" dirty="0"/>
              <a:t>()</a:t>
            </a:r>
            <a:endParaRPr lang="zh-CN" altLang="zh-CN" dirty="0"/>
          </a:p>
          <a:p>
            <a:r>
              <a:rPr lang="en-US" altLang="zh-CN" dirty="0"/>
              <a:t>{</a:t>
            </a:r>
            <a:endParaRPr lang="zh-CN" altLang="zh-CN" dirty="0"/>
          </a:p>
          <a:p>
            <a:r>
              <a:rPr lang="en-US" altLang="zh-CN" dirty="0"/>
              <a:t>    </a:t>
            </a:r>
            <a:r>
              <a:rPr lang="en-US" altLang="zh-CN" dirty="0" err="1"/>
              <a:t>myBlockSize</a:t>
            </a:r>
            <a:r>
              <a:rPr lang="en-US" altLang="zh-CN" dirty="0"/>
              <a:t> = 0;</a:t>
            </a:r>
            <a:endParaRPr lang="zh-CN" altLang="zh-CN" dirty="0"/>
          </a:p>
          <a:p>
            <a:r>
              <a:rPr lang="en-US" altLang="zh-CN" dirty="0"/>
              <a:t>    </a:t>
            </a:r>
            <a:r>
              <a:rPr lang="en-US" altLang="zh-CN" dirty="0" err="1"/>
              <a:t>myCntSocket</a:t>
            </a:r>
            <a:r>
              <a:rPr lang="en-US" altLang="zh-CN" dirty="0"/>
              <a:t>-&gt;abort();</a:t>
            </a:r>
            <a:endParaRPr lang="zh-CN" altLang="zh-CN" dirty="0"/>
          </a:p>
          <a:p>
            <a:r>
              <a:rPr lang="en-US" altLang="zh-CN" dirty="0"/>
              <a:t>    </a:t>
            </a:r>
            <a:r>
              <a:rPr lang="en-US" altLang="zh-CN" dirty="0" err="1"/>
              <a:t>myCntSocket</a:t>
            </a:r>
            <a:r>
              <a:rPr lang="en-US" altLang="zh-CN" dirty="0"/>
              <a:t>-&gt;</a:t>
            </a:r>
            <a:r>
              <a:rPr lang="en-US" altLang="zh-CN" dirty="0" err="1"/>
              <a:t>connectToHost</a:t>
            </a:r>
            <a:r>
              <a:rPr lang="en-US" altLang="zh-CN" dirty="0"/>
              <a:t>(</a:t>
            </a:r>
            <a:r>
              <a:rPr lang="en-US" altLang="zh-CN" dirty="0" err="1"/>
              <a:t>mySrvAddr</a:t>
            </a:r>
            <a:r>
              <a:rPr lang="en-US" altLang="zh-CN" dirty="0"/>
              <a:t>, </a:t>
            </a:r>
            <a:r>
              <a:rPr lang="en-US" altLang="zh-CN" dirty="0" err="1"/>
              <a:t>mySrvPort</a:t>
            </a:r>
            <a:r>
              <a:rPr lang="en-US" altLang="zh-CN" dirty="0"/>
              <a:t>);</a:t>
            </a:r>
            <a:endParaRPr lang="zh-CN" altLang="zh-CN" dirty="0"/>
          </a:p>
          <a:p>
            <a:r>
              <a:rPr lang="en-US" altLang="zh-CN" dirty="0"/>
              <a:t>    </a:t>
            </a:r>
            <a:r>
              <a:rPr lang="en-US" altLang="zh-CN" dirty="0" err="1"/>
              <a:t>mytime.start</a:t>
            </a:r>
            <a:r>
              <a:rPr lang="en-US" altLang="zh-CN" dirty="0"/>
              <a:t>();</a:t>
            </a:r>
            <a:endParaRPr lang="zh-CN" altLang="zh-CN" dirty="0"/>
          </a:p>
          <a:p>
            <a:r>
              <a:rPr lang="en-US" altLang="zh-CN" dirty="0" smtClean="0"/>
              <a:t>}</a:t>
            </a:r>
            <a:endParaRPr lang="zh-CN" altLang="zh-CN" dirty="0"/>
          </a:p>
        </p:txBody>
      </p:sp>
      <p:sp>
        <p:nvSpPr>
          <p:cNvPr id="5" name="矩形 4"/>
          <p:cNvSpPr/>
          <p:nvPr/>
        </p:nvSpPr>
        <p:spPr>
          <a:xfrm>
            <a:off x="1318161" y="4027139"/>
            <a:ext cx="7802088" cy="353943"/>
          </a:xfrm>
          <a:prstGeom prst="rect">
            <a:avLst/>
          </a:prstGeom>
        </p:spPr>
        <p:txBody>
          <a:bodyPr wrap="square">
            <a:spAutoFit/>
          </a:bodyPr>
          <a:lstStyle/>
          <a:p>
            <a:r>
              <a:rPr lang="zh-CN" altLang="zh-CN" dirty="0"/>
              <a:t>采用</a:t>
            </a:r>
            <a:r>
              <a:rPr lang="en-US" altLang="zh-CN" dirty="0" err="1"/>
              <a:t>readChatMsg</a:t>
            </a:r>
            <a:r>
              <a:rPr lang="en-US" altLang="zh-CN" dirty="0"/>
              <a:t>()</a:t>
            </a:r>
            <a:r>
              <a:rPr lang="zh-CN" altLang="zh-CN" dirty="0"/>
              <a:t>槽函数接收服务器</a:t>
            </a:r>
            <a:r>
              <a:rPr lang="zh-CN" altLang="zh-CN" dirty="0">
                <a:hlinkClick r:id="rId2" action="ppaction://hlinkfile"/>
              </a:rPr>
              <a:t>传来的文件数据，</a:t>
            </a:r>
            <a:r>
              <a:rPr lang="zh-CN" altLang="zh-CN" dirty="0" smtClean="0">
                <a:hlinkClick r:id="rId2" action="ppaction://hlinkfile"/>
              </a:rPr>
              <a:t>代码</a:t>
            </a:r>
            <a:r>
              <a:rPr lang="zh-CN" altLang="en-US" dirty="0" smtClean="0">
                <a:hlinkClick r:id="rId2" action="ppaction://hlinkfile"/>
              </a:rPr>
              <a:t>。</a:t>
            </a:r>
            <a:endParaRPr lang="zh-CN" altLang="zh-CN" dirty="0"/>
          </a:p>
        </p:txBody>
      </p:sp>
    </p:spTree>
    <p:extLst>
      <p:ext uri="{BB962C8B-B14F-4D97-AF65-F5344CB8AC3E}">
        <p14:creationId xmlns:p14="http://schemas.microsoft.com/office/powerpoint/2010/main" val="2829645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1723549" cy="461665"/>
          </a:xfrm>
          <a:prstGeom prst="rect">
            <a:avLst/>
          </a:prstGeom>
        </p:spPr>
        <p:txBody>
          <a:bodyPr wrap="none">
            <a:spAutoFit/>
          </a:bodyPr>
          <a:lstStyle/>
          <a:p>
            <a:r>
              <a:rPr lang="zh-CN" altLang="zh-CN" sz="2400" b="1" dirty="0"/>
              <a:t>客户端开发</a:t>
            </a:r>
          </a:p>
        </p:txBody>
      </p:sp>
      <p:sp>
        <p:nvSpPr>
          <p:cNvPr id="3" name="TextBox 2"/>
          <p:cNvSpPr txBox="1"/>
          <p:nvPr/>
        </p:nvSpPr>
        <p:spPr>
          <a:xfrm>
            <a:off x="1136845" y="1116281"/>
            <a:ext cx="8862178" cy="692497"/>
          </a:xfrm>
          <a:prstGeom prst="rect">
            <a:avLst/>
          </a:prstGeom>
          <a:noFill/>
        </p:spPr>
        <p:txBody>
          <a:bodyPr wrap="square" rtlCol="0">
            <a:spAutoFit/>
          </a:bodyPr>
          <a:lstStyle/>
          <a:p>
            <a:pPr>
              <a:spcBef>
                <a:spcPts val="600"/>
              </a:spcBef>
              <a:spcAft>
                <a:spcPts val="600"/>
              </a:spcAft>
            </a:pPr>
            <a:r>
              <a:rPr lang="en-US" altLang="zh-CN" b="1" dirty="0"/>
              <a:t>4</a:t>
            </a:r>
            <a:r>
              <a:rPr lang="zh-CN" altLang="zh-CN" b="1" dirty="0"/>
              <a:t>．客户端界面按钮的槽函数</a:t>
            </a:r>
          </a:p>
          <a:p>
            <a:r>
              <a:rPr lang="zh-CN" altLang="zh-CN" dirty="0"/>
              <a:t>客户端界面相对简单，只有一个“停止”按钮，其单击信号槽代码为</a:t>
            </a:r>
            <a:r>
              <a:rPr lang="zh-CN" altLang="zh-CN" dirty="0" smtClean="0"/>
              <a:t>：</a:t>
            </a:r>
            <a:endParaRPr lang="zh-CN" altLang="zh-CN" dirty="0"/>
          </a:p>
        </p:txBody>
      </p:sp>
      <p:sp>
        <p:nvSpPr>
          <p:cNvPr id="4" name="圆角矩形 3"/>
          <p:cNvSpPr/>
          <p:nvPr/>
        </p:nvSpPr>
        <p:spPr>
          <a:xfrm>
            <a:off x="1272042" y="1808778"/>
            <a:ext cx="9213870" cy="1838801"/>
          </a:xfrm>
          <a:prstGeom prst="roundRect">
            <a:avLst>
              <a:gd name="adj" fmla="val 11500"/>
            </a:avLst>
          </a:prstGeom>
          <a:solidFill>
            <a:srgbClr val="DDDDDD"/>
          </a:solidFill>
        </p:spPr>
        <p:txBody>
          <a:bodyPr wrap="square">
            <a:spAutoFit/>
          </a:bodyPr>
          <a:lstStyle/>
          <a:p>
            <a:r>
              <a:rPr lang="en-US" altLang="zh-CN" dirty="0"/>
              <a:t>void </a:t>
            </a:r>
            <a:r>
              <a:rPr lang="en-US" altLang="zh-CN" dirty="0" err="1"/>
              <a:t>FileCntDlg</a:t>
            </a:r>
            <a:r>
              <a:rPr lang="en-US" altLang="zh-CN" dirty="0"/>
              <a:t>::</a:t>
            </a:r>
            <a:r>
              <a:rPr lang="en-US" altLang="zh-CN" dirty="0" err="1"/>
              <a:t>on_cntClosePushButton_clicked</a:t>
            </a:r>
            <a:r>
              <a:rPr lang="en-US" altLang="zh-CN" dirty="0"/>
              <a:t>()</a:t>
            </a:r>
            <a:endParaRPr lang="zh-CN" altLang="zh-CN" dirty="0"/>
          </a:p>
          <a:p>
            <a:r>
              <a:rPr lang="en-US" altLang="zh-CN" dirty="0"/>
              <a:t>{</a:t>
            </a:r>
            <a:endParaRPr lang="zh-CN" altLang="zh-CN" dirty="0"/>
          </a:p>
          <a:p>
            <a:r>
              <a:rPr lang="en-US" altLang="zh-CN" dirty="0"/>
              <a:t>    </a:t>
            </a:r>
            <a:r>
              <a:rPr lang="en-US" altLang="zh-CN" dirty="0" err="1"/>
              <a:t>myCntSocket</a:t>
            </a:r>
            <a:r>
              <a:rPr lang="en-US" altLang="zh-CN" dirty="0"/>
              <a:t>-&gt;abort();</a:t>
            </a:r>
            <a:endParaRPr lang="zh-CN" altLang="zh-CN" dirty="0"/>
          </a:p>
          <a:p>
            <a:r>
              <a:rPr lang="en-US" altLang="zh-CN" dirty="0"/>
              <a:t>    </a:t>
            </a:r>
            <a:r>
              <a:rPr lang="en-US" altLang="zh-CN" dirty="0" err="1"/>
              <a:t>myLocPathFile</a:t>
            </a:r>
            <a:r>
              <a:rPr lang="en-US" altLang="zh-CN" dirty="0"/>
              <a:t>-&gt;close();</a:t>
            </a:r>
            <a:endParaRPr lang="zh-CN" altLang="zh-CN" dirty="0"/>
          </a:p>
          <a:p>
            <a:r>
              <a:rPr lang="en-US" altLang="zh-CN" dirty="0"/>
              <a:t>    close();</a:t>
            </a:r>
            <a:endParaRPr lang="zh-CN" altLang="zh-CN" dirty="0"/>
          </a:p>
          <a:p>
            <a:r>
              <a:rPr lang="en-US" altLang="zh-CN" dirty="0"/>
              <a:t>}</a:t>
            </a:r>
            <a:endParaRPr lang="zh-CN" altLang="zh-CN" dirty="0"/>
          </a:p>
        </p:txBody>
      </p:sp>
      <p:sp>
        <p:nvSpPr>
          <p:cNvPr id="5" name="矩形 4"/>
          <p:cNvSpPr/>
          <p:nvPr/>
        </p:nvSpPr>
        <p:spPr>
          <a:xfrm>
            <a:off x="761403" y="3652838"/>
            <a:ext cx="10235148" cy="615553"/>
          </a:xfrm>
          <a:prstGeom prst="rect">
            <a:avLst/>
          </a:prstGeom>
        </p:spPr>
        <p:txBody>
          <a:bodyPr wrap="square">
            <a:spAutoFit/>
          </a:bodyPr>
          <a:lstStyle/>
          <a:p>
            <a:pPr indent="450850"/>
            <a:r>
              <a:rPr lang="zh-CN" altLang="zh-CN" dirty="0"/>
              <a:t>同样，为了防止用户突然直接关闭客户端，也要重写系统关闭事件函数，调用执行“停止”按钮的单击事件进行善后处理，如下：</a:t>
            </a:r>
          </a:p>
        </p:txBody>
      </p:sp>
      <p:sp>
        <p:nvSpPr>
          <p:cNvPr id="6" name="圆角矩形 5"/>
          <p:cNvSpPr/>
          <p:nvPr/>
        </p:nvSpPr>
        <p:spPr>
          <a:xfrm>
            <a:off x="1272042" y="4268391"/>
            <a:ext cx="9213870" cy="1215866"/>
          </a:xfrm>
          <a:prstGeom prst="roundRect">
            <a:avLst>
              <a:gd name="adj" fmla="val 11500"/>
            </a:avLst>
          </a:prstGeom>
          <a:solidFill>
            <a:srgbClr val="DDDDDD"/>
          </a:solidFill>
        </p:spPr>
        <p:txBody>
          <a:bodyPr wrap="square">
            <a:spAutoFit/>
          </a:bodyPr>
          <a:lstStyle/>
          <a:p>
            <a:r>
              <a:rPr lang="en-US" altLang="zh-CN" dirty="0"/>
              <a:t>void </a:t>
            </a:r>
            <a:r>
              <a:rPr lang="en-US" altLang="zh-CN" dirty="0" err="1"/>
              <a:t>FileCntDlg</a:t>
            </a:r>
            <a:r>
              <a:rPr lang="en-US" altLang="zh-CN" dirty="0"/>
              <a:t>::</a:t>
            </a:r>
            <a:r>
              <a:rPr lang="en-US" altLang="zh-CN" dirty="0" err="1"/>
              <a:t>closeEvent</a:t>
            </a:r>
            <a:r>
              <a:rPr lang="en-US" altLang="zh-CN" dirty="0"/>
              <a:t>(</a:t>
            </a:r>
            <a:r>
              <a:rPr lang="en-US" altLang="zh-CN" dirty="0" err="1"/>
              <a:t>QCloseEvent</a:t>
            </a:r>
            <a:r>
              <a:rPr lang="en-US" altLang="zh-CN" dirty="0"/>
              <a:t> *)</a:t>
            </a:r>
            <a:endParaRPr lang="zh-CN" altLang="zh-CN" dirty="0"/>
          </a:p>
          <a:p>
            <a:r>
              <a:rPr lang="en-US" altLang="zh-CN" dirty="0"/>
              <a:t>{</a:t>
            </a:r>
            <a:endParaRPr lang="zh-CN" altLang="zh-CN" dirty="0"/>
          </a:p>
          <a:p>
            <a:r>
              <a:rPr lang="en-US" altLang="zh-CN" dirty="0"/>
              <a:t>    </a:t>
            </a:r>
            <a:r>
              <a:rPr lang="en-US" altLang="zh-CN" dirty="0" err="1"/>
              <a:t>on_cntClosePushButton_clicked</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571325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2799460" y="1566440"/>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2312791" y="1305965"/>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2941960" y="1662400"/>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04</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996" y="736741"/>
            <a:ext cx="939645" cy="1112796"/>
          </a:xfrm>
          <a:prstGeom prst="rect">
            <a:avLst/>
          </a:prstGeom>
        </p:spPr>
      </p:pic>
      <p:sp>
        <p:nvSpPr>
          <p:cNvPr id="25" name="TextBox 5"/>
          <p:cNvSpPr txBox="1"/>
          <p:nvPr/>
        </p:nvSpPr>
        <p:spPr>
          <a:xfrm>
            <a:off x="2377943" y="3662472"/>
            <a:ext cx="2324688" cy="518595"/>
          </a:xfrm>
          <a:prstGeom prst="rect">
            <a:avLst/>
          </a:prstGeom>
          <a:noFill/>
        </p:spPr>
        <p:txBody>
          <a:bodyPr wrap="square" lIns="86863" tIns="43430" rIns="86863" bIns="43430" rtlCol="0">
            <a:spAutoFit/>
          </a:bodyPr>
          <a:lstStyle/>
          <a:p>
            <a:r>
              <a:rPr lang="zh-CN" altLang="zh-CN" sz="2800" b="1" dirty="0"/>
              <a:t>主界面的控制</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1756968"/>
            <a:ext cx="482208" cy="545844"/>
          </a:xfrm>
          <a:prstGeom prst="rect">
            <a:avLst/>
          </a:prstGeom>
        </p:spPr>
      </p:pic>
      <p:sp>
        <p:nvSpPr>
          <p:cNvPr id="9" name="TextBox 18"/>
          <p:cNvSpPr txBox="1"/>
          <p:nvPr/>
        </p:nvSpPr>
        <p:spPr>
          <a:xfrm>
            <a:off x="5940427" y="1756969"/>
            <a:ext cx="4110778" cy="393906"/>
          </a:xfrm>
          <a:prstGeom prst="rect">
            <a:avLst/>
          </a:prstGeom>
          <a:noFill/>
        </p:spPr>
        <p:txBody>
          <a:bodyPr wrap="square" lIns="115777" tIns="57888" rIns="115777" bIns="57888" rtlCol="0">
            <a:spAutoFit/>
          </a:bodyPr>
          <a:lstStyle/>
          <a:p>
            <a:r>
              <a:rPr lang="en-US" altLang="zh-CN" sz="1800" b="1" dirty="0"/>
              <a:t>1</a:t>
            </a:r>
            <a:r>
              <a:rPr lang="zh-CN" altLang="zh-CN" sz="1800" b="1" dirty="0"/>
              <a:t>．类、变量和方法声明</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2567708"/>
            <a:ext cx="482208" cy="545844"/>
          </a:xfrm>
          <a:prstGeom prst="rect">
            <a:avLst/>
          </a:prstGeom>
        </p:spPr>
      </p:pic>
      <p:sp>
        <p:nvSpPr>
          <p:cNvPr id="11" name="TextBox 20"/>
          <p:cNvSpPr txBox="1"/>
          <p:nvPr/>
        </p:nvSpPr>
        <p:spPr>
          <a:xfrm>
            <a:off x="5940427" y="2565459"/>
            <a:ext cx="3255752" cy="393906"/>
          </a:xfrm>
          <a:prstGeom prst="rect">
            <a:avLst/>
          </a:prstGeom>
          <a:noFill/>
        </p:spPr>
        <p:txBody>
          <a:bodyPr wrap="square" lIns="115777" tIns="57888" rIns="115777" bIns="57888" rtlCol="0">
            <a:spAutoFit/>
          </a:bodyPr>
          <a:lstStyle/>
          <a:p>
            <a:r>
              <a:rPr lang="en-US" altLang="zh-CN" sz="1800" b="1" dirty="0"/>
              <a:t>2</a:t>
            </a:r>
            <a:r>
              <a:rPr lang="zh-CN" altLang="zh-CN" sz="1800" b="1" dirty="0"/>
              <a:t>．创建服务器对象</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219" y="3362978"/>
            <a:ext cx="482208" cy="545844"/>
          </a:xfrm>
          <a:prstGeom prst="rect">
            <a:avLst/>
          </a:prstGeom>
        </p:spPr>
      </p:pic>
      <p:sp>
        <p:nvSpPr>
          <p:cNvPr id="13" name="TextBox 20"/>
          <p:cNvSpPr txBox="1"/>
          <p:nvPr/>
        </p:nvSpPr>
        <p:spPr>
          <a:xfrm>
            <a:off x="5940427" y="3360729"/>
            <a:ext cx="3255752" cy="393906"/>
          </a:xfrm>
          <a:prstGeom prst="rect">
            <a:avLst/>
          </a:prstGeom>
          <a:noFill/>
        </p:spPr>
        <p:txBody>
          <a:bodyPr wrap="square" lIns="115777" tIns="57888" rIns="115777" bIns="57888" rtlCol="0">
            <a:spAutoFit/>
          </a:bodyPr>
          <a:lstStyle/>
          <a:p>
            <a:r>
              <a:rPr lang="en-US" altLang="zh-CN" sz="1800" b="1" dirty="0"/>
              <a:t>3</a:t>
            </a:r>
            <a:r>
              <a:rPr lang="zh-CN" altLang="zh-CN" sz="1800" b="1" dirty="0"/>
              <a:t>．主界面按钮的槽函数</a:t>
            </a:r>
          </a:p>
        </p:txBody>
      </p:sp>
    </p:spTree>
    <p:extLst>
      <p:ext uri="{BB962C8B-B14F-4D97-AF65-F5344CB8AC3E}">
        <p14:creationId xmlns:p14="http://schemas.microsoft.com/office/powerpoint/2010/main" val="37335960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1" fill="hold" nodeType="withEffect">
                                  <p:stCondLst>
                                    <p:cond delay="25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0-#ppt_h/2"/>
                                          </p:val>
                                        </p:tav>
                                        <p:tav tm="100000">
                                          <p:val>
                                            <p:strVal val="#ppt_y"/>
                                          </p:val>
                                        </p:tav>
                                      </p:tavLst>
                                    </p:anim>
                                  </p:childTnLst>
                                </p:cTn>
                              </p:par>
                              <p:par>
                                <p:cTn id="52" presetID="2" presetClass="entr" presetSubtype="2" fill="hold" grpId="0" nodeType="withEffect">
                                  <p:stCondLst>
                                    <p:cond delay="2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9" grpId="0"/>
      <p:bldP spid="11"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1</a:t>
            </a:r>
            <a:r>
              <a:rPr lang="zh-CN" altLang="zh-CN" sz="2400" b="1" dirty="0"/>
              <a:t>．类、变量和方法声明</a:t>
            </a:r>
          </a:p>
        </p:txBody>
      </p:sp>
      <p:sp>
        <p:nvSpPr>
          <p:cNvPr id="3" name="TextBox 2"/>
          <p:cNvSpPr txBox="1"/>
          <p:nvPr/>
        </p:nvSpPr>
        <p:spPr>
          <a:xfrm>
            <a:off x="1136845" y="1045029"/>
            <a:ext cx="6950251" cy="369332"/>
          </a:xfrm>
          <a:prstGeom prst="rect">
            <a:avLst/>
          </a:prstGeom>
          <a:noFill/>
        </p:spPr>
        <p:txBody>
          <a:bodyPr wrap="square" rtlCol="0">
            <a:spAutoFit/>
          </a:bodyPr>
          <a:lstStyle/>
          <a:p>
            <a:r>
              <a:rPr lang="zh-CN" altLang="zh-CN" sz="1800" dirty="0"/>
              <a:t>首先在“</a:t>
            </a:r>
            <a:r>
              <a:rPr lang="en-US" altLang="zh-CN" sz="1800" dirty="0" err="1"/>
              <a:t>mainwindow.h</a:t>
            </a:r>
            <a:r>
              <a:rPr lang="zh-CN" altLang="zh-CN" sz="1800" dirty="0"/>
              <a:t>”头文件中添加服务器类的前置声明</a:t>
            </a:r>
            <a:r>
              <a:rPr lang="zh-CN" altLang="zh-CN" sz="1800" dirty="0" smtClean="0"/>
              <a:t>：</a:t>
            </a:r>
            <a:endParaRPr lang="zh-CN" altLang="zh-CN" sz="1800" dirty="0"/>
          </a:p>
        </p:txBody>
      </p:sp>
      <p:sp>
        <p:nvSpPr>
          <p:cNvPr id="4" name="圆角矩形 3"/>
          <p:cNvSpPr/>
          <p:nvPr/>
        </p:nvSpPr>
        <p:spPr>
          <a:xfrm>
            <a:off x="1267681" y="1396566"/>
            <a:ext cx="9503237" cy="391597"/>
          </a:xfrm>
          <a:prstGeom prst="roundRect">
            <a:avLst/>
          </a:prstGeom>
          <a:solidFill>
            <a:srgbClr val="DDDDDD"/>
          </a:solidFill>
        </p:spPr>
        <p:txBody>
          <a:bodyPr wrap="square">
            <a:spAutoFit/>
          </a:bodyPr>
          <a:lstStyle/>
          <a:p>
            <a:r>
              <a:rPr lang="en-US" altLang="zh-CN" dirty="0"/>
              <a:t>class </a:t>
            </a:r>
            <a:r>
              <a:rPr lang="en-US" altLang="zh-CN" dirty="0" err="1"/>
              <a:t>FileSrvDlg</a:t>
            </a:r>
            <a:r>
              <a:rPr lang="en-US" altLang="zh-CN" dirty="0"/>
              <a:t>;</a:t>
            </a:r>
            <a:endParaRPr lang="zh-CN" altLang="zh-CN" dirty="0"/>
          </a:p>
        </p:txBody>
      </p:sp>
      <p:sp>
        <p:nvSpPr>
          <p:cNvPr id="5" name="矩形 4"/>
          <p:cNvSpPr/>
          <p:nvPr/>
        </p:nvSpPr>
        <p:spPr>
          <a:xfrm>
            <a:off x="1136845" y="1908324"/>
            <a:ext cx="3292889" cy="369332"/>
          </a:xfrm>
          <a:prstGeom prst="rect">
            <a:avLst/>
          </a:prstGeom>
        </p:spPr>
        <p:txBody>
          <a:bodyPr wrap="none">
            <a:spAutoFit/>
          </a:bodyPr>
          <a:lstStyle/>
          <a:p>
            <a:r>
              <a:rPr lang="zh-CN" altLang="zh-CN" sz="1800" dirty="0"/>
              <a:t>然后添加一个</a:t>
            </a:r>
            <a:r>
              <a:rPr lang="en-US" altLang="zh-CN" sz="1800" dirty="0"/>
              <a:t>public</a:t>
            </a:r>
            <a:r>
              <a:rPr lang="zh-CN" altLang="zh-CN" sz="1800" dirty="0"/>
              <a:t>方法声明：</a:t>
            </a:r>
          </a:p>
        </p:txBody>
      </p:sp>
      <p:sp>
        <p:nvSpPr>
          <p:cNvPr id="6" name="圆角矩形 5"/>
          <p:cNvSpPr/>
          <p:nvPr/>
        </p:nvSpPr>
        <p:spPr>
          <a:xfrm>
            <a:off x="1267680" y="2277656"/>
            <a:ext cx="9503237" cy="391597"/>
          </a:xfrm>
          <a:prstGeom prst="roundRect">
            <a:avLst/>
          </a:prstGeom>
          <a:solidFill>
            <a:srgbClr val="DDDDDD"/>
          </a:solidFill>
        </p:spPr>
        <p:txBody>
          <a:bodyPr wrap="square">
            <a:spAutoFit/>
          </a:bodyPr>
          <a:lstStyle/>
          <a:p>
            <a:r>
              <a:rPr lang="en-US" altLang="zh-CN" dirty="0"/>
              <a:t>void </a:t>
            </a:r>
            <a:r>
              <a:rPr lang="en-US" altLang="zh-CN" dirty="0" err="1"/>
              <a:t>recvFileName</a:t>
            </a:r>
            <a:r>
              <a:rPr lang="en-US" altLang="zh-CN" dirty="0"/>
              <a:t>(</a:t>
            </a:r>
            <a:r>
              <a:rPr lang="en-US" altLang="zh-CN" dirty="0" err="1"/>
              <a:t>QString</a:t>
            </a:r>
            <a:r>
              <a:rPr lang="en-US" altLang="zh-CN" dirty="0"/>
              <a:t> name, </a:t>
            </a:r>
            <a:r>
              <a:rPr lang="en-US" altLang="zh-CN" dirty="0" err="1"/>
              <a:t>QString</a:t>
            </a:r>
            <a:r>
              <a:rPr lang="en-US" altLang="zh-CN" dirty="0"/>
              <a:t> </a:t>
            </a:r>
            <a:r>
              <a:rPr lang="en-US" altLang="zh-CN" dirty="0" err="1"/>
              <a:t>hostip</a:t>
            </a:r>
            <a:r>
              <a:rPr lang="en-US" altLang="zh-CN" dirty="0"/>
              <a:t>, </a:t>
            </a:r>
            <a:r>
              <a:rPr lang="en-US" altLang="zh-CN" dirty="0" err="1"/>
              <a:t>QString</a:t>
            </a:r>
            <a:r>
              <a:rPr lang="en-US" altLang="zh-CN" dirty="0"/>
              <a:t> </a:t>
            </a:r>
            <a:r>
              <a:rPr lang="en-US" altLang="zh-CN" dirty="0" err="1"/>
              <a:t>rmtname</a:t>
            </a:r>
            <a:r>
              <a:rPr lang="en-US" altLang="zh-CN" dirty="0"/>
              <a:t>, </a:t>
            </a:r>
            <a:r>
              <a:rPr lang="en-US" altLang="zh-CN" dirty="0" err="1"/>
              <a:t>QString</a:t>
            </a:r>
            <a:r>
              <a:rPr lang="en-US" altLang="zh-CN" dirty="0"/>
              <a:t> filename);</a:t>
            </a:r>
            <a:endParaRPr lang="zh-CN" altLang="zh-CN" dirty="0"/>
          </a:p>
        </p:txBody>
      </p:sp>
      <p:sp>
        <p:nvSpPr>
          <p:cNvPr id="7" name="矩形 6"/>
          <p:cNvSpPr/>
          <p:nvPr/>
        </p:nvSpPr>
        <p:spPr>
          <a:xfrm>
            <a:off x="1136845" y="2669253"/>
            <a:ext cx="3147015" cy="369332"/>
          </a:xfrm>
          <a:prstGeom prst="rect">
            <a:avLst/>
          </a:prstGeom>
        </p:spPr>
        <p:txBody>
          <a:bodyPr wrap="none">
            <a:spAutoFit/>
          </a:bodyPr>
          <a:lstStyle/>
          <a:p>
            <a:r>
              <a:rPr lang="zh-CN" altLang="zh-CN" sz="1800" dirty="0"/>
              <a:t>在</a:t>
            </a:r>
            <a:r>
              <a:rPr lang="en-US" altLang="zh-CN" sz="1800" dirty="0"/>
              <a:t>private</a:t>
            </a:r>
            <a:r>
              <a:rPr lang="zh-CN" altLang="zh-CN" sz="1800" dirty="0"/>
              <a:t>变量和对象中定义：</a:t>
            </a:r>
          </a:p>
        </p:txBody>
      </p:sp>
      <p:sp>
        <p:nvSpPr>
          <p:cNvPr id="8" name="圆角矩形 7"/>
          <p:cNvSpPr/>
          <p:nvPr/>
        </p:nvSpPr>
        <p:spPr>
          <a:xfrm>
            <a:off x="1267679" y="3023196"/>
            <a:ext cx="9503237" cy="1259919"/>
          </a:xfrm>
          <a:prstGeom prst="roundRect">
            <a:avLst/>
          </a:prstGeom>
          <a:solidFill>
            <a:srgbClr val="DDDDDD"/>
          </a:solidFill>
        </p:spPr>
        <p:txBody>
          <a:bodyPr wrap="square">
            <a:spAutoFit/>
          </a:bodyPr>
          <a:lstStyle/>
          <a:p>
            <a:r>
              <a:rPr lang="en-US" altLang="zh-CN" dirty="0"/>
              <a:t>private:</a:t>
            </a:r>
            <a:endParaRPr lang="zh-CN" altLang="zh-CN" dirty="0"/>
          </a:p>
          <a:p>
            <a:r>
              <a:rPr lang="en-US" altLang="zh-CN" dirty="0"/>
              <a:t>	...</a:t>
            </a:r>
            <a:endParaRPr lang="zh-CN" altLang="zh-CN" dirty="0"/>
          </a:p>
          <a:p>
            <a:r>
              <a:rPr lang="en-US" altLang="zh-CN" dirty="0"/>
              <a:t>    </a:t>
            </a:r>
            <a:r>
              <a:rPr lang="en-US" altLang="zh-CN" dirty="0" err="1"/>
              <a:t>QString</a:t>
            </a:r>
            <a:r>
              <a:rPr lang="en-US" altLang="zh-CN" dirty="0"/>
              <a:t> </a:t>
            </a:r>
            <a:r>
              <a:rPr lang="en-US" altLang="zh-CN" dirty="0" err="1"/>
              <a:t>myFileName</a:t>
            </a:r>
            <a:r>
              <a:rPr lang="en-US" altLang="zh-CN" dirty="0"/>
              <a:t>;</a:t>
            </a:r>
            <a:endParaRPr lang="zh-CN" altLang="zh-CN" dirty="0"/>
          </a:p>
          <a:p>
            <a:r>
              <a:rPr lang="en-US" altLang="zh-CN" dirty="0"/>
              <a:t>    </a:t>
            </a:r>
            <a:r>
              <a:rPr lang="en-US" altLang="zh-CN" dirty="0" err="1"/>
              <a:t>FileSrvDlg</a:t>
            </a:r>
            <a:r>
              <a:rPr lang="en-US" altLang="zh-CN" dirty="0"/>
              <a:t> *</a:t>
            </a:r>
            <a:r>
              <a:rPr lang="en-US" altLang="zh-CN" dirty="0" err="1"/>
              <a:t>myfsrv</a:t>
            </a:r>
            <a:r>
              <a:rPr lang="en-US" altLang="zh-CN" dirty="0"/>
              <a:t>;</a:t>
            </a:r>
            <a:endParaRPr lang="zh-CN" altLang="zh-CN" dirty="0"/>
          </a:p>
        </p:txBody>
      </p:sp>
      <p:sp>
        <p:nvSpPr>
          <p:cNvPr id="9" name="矩形 8"/>
          <p:cNvSpPr/>
          <p:nvPr/>
        </p:nvSpPr>
        <p:spPr>
          <a:xfrm>
            <a:off x="1136845" y="4306865"/>
            <a:ext cx="2723823" cy="369332"/>
          </a:xfrm>
          <a:prstGeom prst="rect">
            <a:avLst/>
          </a:prstGeom>
        </p:spPr>
        <p:txBody>
          <a:bodyPr wrap="none">
            <a:spAutoFit/>
          </a:bodyPr>
          <a:lstStyle/>
          <a:p>
            <a:r>
              <a:rPr lang="zh-CN" altLang="zh-CN" sz="1800" dirty="0"/>
              <a:t>再添加一个私有槽声明：</a:t>
            </a:r>
          </a:p>
        </p:txBody>
      </p:sp>
      <p:sp>
        <p:nvSpPr>
          <p:cNvPr id="10" name="圆角矩形 9"/>
          <p:cNvSpPr/>
          <p:nvPr/>
        </p:nvSpPr>
        <p:spPr>
          <a:xfrm>
            <a:off x="1267678" y="4672319"/>
            <a:ext cx="9503237" cy="970478"/>
          </a:xfrm>
          <a:prstGeom prst="roundRect">
            <a:avLst/>
          </a:prstGeom>
          <a:solidFill>
            <a:srgbClr val="DDDDDD"/>
          </a:solidFill>
        </p:spPr>
        <p:txBody>
          <a:bodyPr wrap="square">
            <a:spAutoFit/>
          </a:bodyPr>
          <a:lstStyle/>
          <a:p>
            <a:r>
              <a:rPr lang="en-US" altLang="zh-CN" dirty="0"/>
              <a:t>private slots:</a:t>
            </a:r>
            <a:endParaRPr lang="zh-CN" altLang="zh-CN" dirty="0"/>
          </a:p>
          <a:p>
            <a:r>
              <a:rPr lang="en-US" altLang="zh-CN" dirty="0"/>
              <a:t>	...</a:t>
            </a:r>
            <a:endParaRPr lang="zh-CN" altLang="zh-CN" dirty="0"/>
          </a:p>
          <a:p>
            <a:r>
              <a:rPr lang="en-US" altLang="zh-CN" dirty="0"/>
              <a:t>    void </a:t>
            </a:r>
            <a:r>
              <a:rPr lang="en-US" altLang="zh-CN" dirty="0" err="1"/>
              <a:t>getSfileName</a:t>
            </a:r>
            <a:r>
              <a:rPr lang="en-US" altLang="zh-CN" dirty="0"/>
              <a:t>(</a:t>
            </a:r>
            <a:r>
              <a:rPr lang="en-US" altLang="zh-CN" dirty="0" err="1"/>
              <a:t>QString</a:t>
            </a:r>
            <a:r>
              <a:rPr lang="en-US" altLang="zh-CN" dirty="0"/>
              <a:t>);</a:t>
            </a:r>
            <a:endParaRPr lang="zh-CN" altLang="zh-CN" dirty="0"/>
          </a:p>
        </p:txBody>
      </p:sp>
    </p:spTree>
    <p:extLst>
      <p:ext uri="{BB962C8B-B14F-4D97-AF65-F5344CB8AC3E}">
        <p14:creationId xmlns:p14="http://schemas.microsoft.com/office/powerpoint/2010/main" val="3486803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2</a:t>
            </a:r>
            <a:r>
              <a:rPr lang="zh-CN" altLang="zh-CN" sz="2400" b="1" dirty="0"/>
              <a:t>．创建服务器对象</a:t>
            </a:r>
          </a:p>
        </p:txBody>
      </p:sp>
      <p:sp>
        <p:nvSpPr>
          <p:cNvPr id="3" name="矩形 2"/>
          <p:cNvSpPr/>
          <p:nvPr/>
        </p:nvSpPr>
        <p:spPr>
          <a:xfrm>
            <a:off x="1136845" y="922672"/>
            <a:ext cx="6286401" cy="369332"/>
          </a:xfrm>
          <a:prstGeom prst="rect">
            <a:avLst/>
          </a:prstGeom>
        </p:spPr>
        <p:txBody>
          <a:bodyPr wrap="none">
            <a:spAutoFit/>
          </a:bodyPr>
          <a:lstStyle/>
          <a:p>
            <a:r>
              <a:rPr lang="zh-CN" altLang="zh-CN" sz="1800" dirty="0"/>
              <a:t>在主界面构造函数初始化</a:t>
            </a:r>
            <a:r>
              <a:rPr lang="en-US" altLang="zh-CN" sz="1800" dirty="0" err="1"/>
              <a:t>initMainWindow</a:t>
            </a:r>
            <a:r>
              <a:rPr lang="en-US" altLang="zh-CN" sz="1800" dirty="0"/>
              <a:t>()</a:t>
            </a:r>
            <a:r>
              <a:rPr lang="zh-CN" altLang="zh-CN" sz="1800" dirty="0"/>
              <a:t>中添加如下代码：</a:t>
            </a:r>
          </a:p>
        </p:txBody>
      </p:sp>
      <p:sp>
        <p:nvSpPr>
          <p:cNvPr id="4" name="TextBox 3"/>
          <p:cNvSpPr txBox="1"/>
          <p:nvPr/>
        </p:nvSpPr>
        <p:spPr>
          <a:xfrm>
            <a:off x="1136845" y="1448790"/>
            <a:ext cx="9444069" cy="1838801"/>
          </a:xfrm>
          <a:prstGeom prst="roundRect">
            <a:avLst>
              <a:gd name="adj" fmla="val 1279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initMainWindow</a:t>
            </a:r>
            <a:r>
              <a:rPr lang="en-US" altLang="zh-CN" dirty="0"/>
              <a:t>()</a:t>
            </a:r>
            <a:endParaRPr lang="zh-CN" altLang="zh-CN" dirty="0"/>
          </a:p>
          <a:p>
            <a:r>
              <a:rPr lang="en-US" altLang="zh-CN" dirty="0"/>
              <a:t>{</a:t>
            </a:r>
            <a:endParaRPr lang="zh-CN" altLang="zh-CN" dirty="0"/>
          </a:p>
          <a:p>
            <a:r>
              <a:rPr lang="en-US" altLang="zh-CN" dirty="0"/>
              <a:t>	...</a:t>
            </a:r>
            <a:endParaRPr lang="zh-CN" altLang="zh-CN" dirty="0"/>
          </a:p>
          <a:p>
            <a:r>
              <a:rPr lang="en-US" altLang="zh-CN" dirty="0"/>
              <a:t>    </a:t>
            </a:r>
            <a:r>
              <a:rPr lang="en-US" altLang="zh-CN" b="1" dirty="0" err="1"/>
              <a:t>myfsrv</a:t>
            </a:r>
            <a:r>
              <a:rPr lang="en-US" altLang="zh-CN" b="1" dirty="0"/>
              <a:t> = new </a:t>
            </a:r>
            <a:r>
              <a:rPr lang="en-US" altLang="zh-CN" b="1" dirty="0" err="1"/>
              <a:t>FileSrvDlg</a:t>
            </a:r>
            <a:r>
              <a:rPr lang="en-US" altLang="zh-CN" b="1" dirty="0"/>
              <a:t>(this);</a:t>
            </a:r>
            <a:endParaRPr lang="zh-CN" altLang="zh-CN" b="1" dirty="0"/>
          </a:p>
          <a:p>
            <a:r>
              <a:rPr lang="en-US" altLang="zh-CN" b="1" dirty="0"/>
              <a:t>    connect(</a:t>
            </a:r>
            <a:r>
              <a:rPr lang="en-US" altLang="zh-CN" b="1" dirty="0" err="1"/>
              <a:t>myfsrv</a:t>
            </a:r>
            <a:r>
              <a:rPr lang="en-US" altLang="zh-CN" b="1" dirty="0"/>
              <a:t>, SIGNAL(</a:t>
            </a:r>
            <a:r>
              <a:rPr lang="en-US" altLang="zh-CN" b="1" dirty="0" err="1"/>
              <a:t>sendFileName</a:t>
            </a:r>
            <a:r>
              <a:rPr lang="en-US" altLang="zh-CN" b="1" dirty="0"/>
              <a:t>(</a:t>
            </a:r>
            <a:r>
              <a:rPr lang="en-US" altLang="zh-CN" b="1" dirty="0" err="1"/>
              <a:t>QString</a:t>
            </a:r>
            <a:r>
              <a:rPr lang="en-US" altLang="zh-CN" b="1" dirty="0"/>
              <a:t>)), this, SLOT(</a:t>
            </a:r>
            <a:r>
              <a:rPr lang="en-US" altLang="zh-CN" b="1" dirty="0" err="1"/>
              <a:t>getSfileName</a:t>
            </a:r>
            <a:r>
              <a:rPr lang="en-US" altLang="zh-CN" b="1" dirty="0"/>
              <a:t> (</a:t>
            </a:r>
            <a:r>
              <a:rPr lang="en-US" altLang="zh-CN" b="1" dirty="0" err="1"/>
              <a:t>QString</a:t>
            </a:r>
            <a:r>
              <a:rPr lang="en-US" altLang="zh-CN" b="1" dirty="0"/>
              <a:t>)));</a:t>
            </a:r>
            <a:endParaRPr lang="zh-CN" altLang="zh-CN" b="1" dirty="0"/>
          </a:p>
          <a:p>
            <a:r>
              <a:rPr lang="en-US" altLang="zh-CN" dirty="0" smtClean="0"/>
              <a:t>}</a:t>
            </a:r>
            <a:endParaRPr lang="zh-CN" altLang="zh-CN" dirty="0"/>
          </a:p>
        </p:txBody>
      </p:sp>
      <p:sp>
        <p:nvSpPr>
          <p:cNvPr id="5" name="矩形 4"/>
          <p:cNvSpPr/>
          <p:nvPr/>
        </p:nvSpPr>
        <p:spPr>
          <a:xfrm>
            <a:off x="702026" y="3287591"/>
            <a:ext cx="10306400" cy="646331"/>
          </a:xfrm>
          <a:prstGeom prst="rect">
            <a:avLst/>
          </a:prstGeom>
        </p:spPr>
        <p:txBody>
          <a:bodyPr wrap="square">
            <a:spAutoFit/>
          </a:bodyPr>
          <a:lstStyle/>
          <a:p>
            <a:pPr indent="450850"/>
            <a:r>
              <a:rPr lang="zh-CN" altLang="zh-CN" sz="1800" dirty="0"/>
              <a:t>这里先创建了服务器类对象，并且关联了其中的</a:t>
            </a:r>
            <a:r>
              <a:rPr lang="en-US" altLang="zh-CN" sz="1800" dirty="0" err="1"/>
              <a:t>sendFileName</a:t>
            </a:r>
            <a:r>
              <a:rPr lang="en-US" altLang="zh-CN" sz="1800" dirty="0"/>
              <a:t>()</a:t>
            </a:r>
            <a:r>
              <a:rPr lang="zh-CN" altLang="zh-CN" sz="1800" dirty="0"/>
              <a:t>信号，与此信号关联的</a:t>
            </a:r>
            <a:r>
              <a:rPr lang="en-US" altLang="zh-CN" sz="1800" dirty="0" err="1"/>
              <a:t>getSfileName</a:t>
            </a:r>
            <a:r>
              <a:rPr lang="en-US" altLang="zh-CN" sz="1800" dirty="0"/>
              <a:t>()</a:t>
            </a:r>
            <a:r>
              <a:rPr lang="zh-CN" altLang="zh-CN" sz="1800" dirty="0"/>
              <a:t>槽的代码如下：</a:t>
            </a:r>
          </a:p>
        </p:txBody>
      </p:sp>
      <p:sp>
        <p:nvSpPr>
          <p:cNvPr id="6" name="TextBox 5"/>
          <p:cNvSpPr txBox="1"/>
          <p:nvPr/>
        </p:nvSpPr>
        <p:spPr>
          <a:xfrm>
            <a:off x="1136845" y="3939488"/>
            <a:ext cx="9444069" cy="2072432"/>
          </a:xfrm>
          <a:prstGeom prst="roundRect">
            <a:avLst>
              <a:gd name="adj" fmla="val 12792"/>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getSfileName</a:t>
            </a:r>
            <a:r>
              <a:rPr lang="en-US" altLang="zh-CN" dirty="0"/>
              <a:t>(</a:t>
            </a:r>
            <a:r>
              <a:rPr lang="en-US" altLang="zh-CN" dirty="0" err="1"/>
              <a:t>QString</a:t>
            </a:r>
            <a:r>
              <a:rPr lang="en-US" altLang="zh-CN" dirty="0"/>
              <a:t> </a:t>
            </a:r>
            <a:r>
              <a:rPr lang="en-US" altLang="zh-CN" dirty="0" err="1"/>
              <a:t>fname</a:t>
            </a:r>
            <a:r>
              <a:rPr lang="en-US" altLang="zh-CN" dirty="0"/>
              <a:t>)</a:t>
            </a:r>
            <a:endParaRPr lang="zh-CN" altLang="zh-CN" dirty="0"/>
          </a:p>
          <a:p>
            <a:r>
              <a:rPr lang="en-US" altLang="zh-CN" dirty="0"/>
              <a:t>{</a:t>
            </a:r>
            <a:endParaRPr lang="zh-CN" altLang="zh-CN" dirty="0"/>
          </a:p>
          <a:p>
            <a:r>
              <a:rPr lang="en-US" altLang="zh-CN" dirty="0"/>
              <a:t>    </a:t>
            </a:r>
            <a:r>
              <a:rPr lang="en-US" altLang="zh-CN" dirty="0" err="1"/>
              <a:t>myFileName</a:t>
            </a:r>
            <a:r>
              <a:rPr lang="en-US" altLang="zh-CN" dirty="0"/>
              <a:t> = </a:t>
            </a:r>
            <a:r>
              <a:rPr lang="en-US" altLang="zh-CN" dirty="0" err="1"/>
              <a:t>fname</a:t>
            </a:r>
            <a:r>
              <a:rPr lang="en-US" altLang="zh-CN" dirty="0"/>
              <a:t>;</a:t>
            </a:r>
            <a:endParaRPr lang="zh-CN" altLang="zh-CN" dirty="0"/>
          </a:p>
          <a:p>
            <a:r>
              <a:rPr lang="en-US" altLang="zh-CN" dirty="0"/>
              <a:t>    </a:t>
            </a:r>
            <a:r>
              <a:rPr lang="en-US" altLang="zh-CN" dirty="0" err="1"/>
              <a:t>int</a:t>
            </a:r>
            <a:r>
              <a:rPr lang="en-US" altLang="zh-CN" dirty="0"/>
              <a:t> row = </a:t>
            </a:r>
            <a:r>
              <a:rPr lang="en-US" altLang="zh-CN" dirty="0" err="1"/>
              <a:t>ui</a:t>
            </a:r>
            <a:r>
              <a:rPr lang="en-US" altLang="zh-CN" dirty="0"/>
              <a:t>-&gt;</a:t>
            </a:r>
            <a:r>
              <a:rPr lang="en-US" altLang="zh-CN" dirty="0" err="1"/>
              <a:t>userListTableWidget</a:t>
            </a:r>
            <a:r>
              <a:rPr lang="en-US" altLang="zh-CN" dirty="0"/>
              <a:t>-&gt;</a:t>
            </a:r>
            <a:r>
              <a:rPr lang="en-US" altLang="zh-CN" dirty="0" err="1"/>
              <a:t>currentRow</a:t>
            </a:r>
            <a:r>
              <a:rPr lang="en-US" altLang="zh-CN" dirty="0"/>
              <a:t>();</a:t>
            </a:r>
            <a:endParaRPr lang="zh-CN" altLang="zh-CN" dirty="0"/>
          </a:p>
          <a:p>
            <a:r>
              <a:rPr lang="en-US" altLang="zh-CN" dirty="0"/>
              <a:t>    </a:t>
            </a:r>
            <a:r>
              <a:rPr lang="en-US" altLang="zh-CN" dirty="0" err="1"/>
              <a:t>QString</a:t>
            </a:r>
            <a:r>
              <a:rPr lang="en-US" altLang="zh-CN" dirty="0"/>
              <a:t> </a:t>
            </a:r>
            <a:r>
              <a:rPr lang="en-US" altLang="zh-CN" dirty="0" err="1"/>
              <a:t>rmtName</a:t>
            </a:r>
            <a:r>
              <a:rPr lang="en-US" altLang="zh-CN" dirty="0"/>
              <a:t> = </a:t>
            </a:r>
            <a:r>
              <a:rPr lang="en-US" altLang="zh-CN" dirty="0" err="1"/>
              <a:t>ui</a:t>
            </a:r>
            <a:r>
              <a:rPr lang="en-US" altLang="zh-CN" dirty="0"/>
              <a:t>-&gt;</a:t>
            </a:r>
            <a:r>
              <a:rPr lang="en-US" altLang="zh-CN" dirty="0" err="1"/>
              <a:t>userListTableWidget</a:t>
            </a:r>
            <a:r>
              <a:rPr lang="en-US" altLang="zh-CN" dirty="0"/>
              <a:t>-&gt;item(row, 0)-&gt;text();</a:t>
            </a:r>
            <a:endParaRPr lang="zh-CN" altLang="zh-CN" dirty="0"/>
          </a:p>
          <a:p>
            <a:r>
              <a:rPr lang="en-US" altLang="zh-CN" dirty="0"/>
              <a:t>    </a:t>
            </a:r>
            <a:r>
              <a:rPr lang="en-US" altLang="zh-CN" dirty="0" err="1"/>
              <a:t>sendChatMsg</a:t>
            </a:r>
            <a:r>
              <a:rPr lang="en-US" altLang="zh-CN" dirty="0"/>
              <a:t>(</a:t>
            </a:r>
            <a:r>
              <a:rPr lang="en-US" altLang="zh-CN" dirty="0" err="1"/>
              <a:t>SfileName</a:t>
            </a:r>
            <a:r>
              <a:rPr lang="en-US" altLang="zh-CN" dirty="0"/>
              <a:t>, </a:t>
            </a:r>
            <a:r>
              <a:rPr lang="en-US" altLang="zh-CN" dirty="0" err="1"/>
              <a:t>rmtName</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1109861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3</a:t>
            </a:r>
            <a:r>
              <a:rPr lang="zh-CN" altLang="zh-CN" sz="2400" b="1" dirty="0"/>
              <a:t>．主界面按钮的槽函数</a:t>
            </a:r>
          </a:p>
        </p:txBody>
      </p:sp>
      <p:sp>
        <p:nvSpPr>
          <p:cNvPr id="3" name="TextBox 2"/>
          <p:cNvSpPr txBox="1"/>
          <p:nvPr/>
        </p:nvSpPr>
        <p:spPr>
          <a:xfrm>
            <a:off x="855023" y="961901"/>
            <a:ext cx="10343408" cy="615553"/>
          </a:xfrm>
          <a:prstGeom prst="rect">
            <a:avLst/>
          </a:prstGeom>
          <a:noFill/>
        </p:spPr>
        <p:txBody>
          <a:bodyPr wrap="square" rtlCol="0">
            <a:spAutoFit/>
          </a:bodyPr>
          <a:lstStyle/>
          <a:p>
            <a:pPr indent="450850"/>
            <a:r>
              <a:rPr lang="zh-CN" altLang="zh-CN" dirty="0"/>
              <a:t>主界面右区中间的分隔工具条上隐藏着一个</a:t>
            </a:r>
            <a:r>
              <a:rPr lang="en-US" altLang="zh-CN" dirty="0"/>
              <a:t> </a:t>
            </a:r>
            <a:r>
              <a:rPr lang="en-US" altLang="zh-CN" dirty="0" smtClean="0"/>
              <a:t>     </a:t>
            </a:r>
            <a:r>
              <a:rPr lang="zh-CN" altLang="zh-CN" dirty="0" smtClean="0"/>
              <a:t>按钮</a:t>
            </a:r>
            <a:r>
              <a:rPr lang="zh-CN" altLang="zh-CN" dirty="0"/>
              <a:t>，它就是“传输文件”的功能按钮，其单击事件过程代码如下</a:t>
            </a:r>
            <a:r>
              <a:rPr lang="zh-CN" altLang="zh-CN" dirty="0" smtClean="0"/>
              <a:t>：</a:t>
            </a:r>
            <a:endParaRPr lang="zh-CN" altLang="zh-CN" dirty="0"/>
          </a:p>
        </p:txBody>
      </p:sp>
      <p:pic>
        <p:nvPicPr>
          <p:cNvPr id="163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334" y="991651"/>
            <a:ext cx="265937" cy="27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246909" y="1577454"/>
            <a:ext cx="9155875" cy="2707124"/>
          </a:xfrm>
          <a:prstGeom prst="roundRect">
            <a:avLst>
              <a:gd name="adj" fmla="val 10087"/>
            </a:avLst>
          </a:prstGeom>
          <a:solidFill>
            <a:srgbClr val="DDDDDD"/>
          </a:solidFill>
        </p:spPr>
        <p:txBody>
          <a:bodyPr wrap="square" rtlCol="0">
            <a:spAutoFit/>
          </a:bodyPr>
          <a:lstStyle/>
          <a:p>
            <a:r>
              <a:rPr lang="en-US" altLang="zh-CN" dirty="0"/>
              <a:t>void </a:t>
            </a:r>
            <a:r>
              <a:rPr lang="en-US" altLang="zh-CN" dirty="0" err="1"/>
              <a:t>MainWindow</a:t>
            </a:r>
            <a:r>
              <a:rPr lang="en-US" altLang="zh-CN" dirty="0"/>
              <a:t>::</a:t>
            </a:r>
            <a:r>
              <a:rPr lang="en-US" altLang="zh-CN" dirty="0" err="1"/>
              <a:t>on_transPushButton_clicked</a:t>
            </a:r>
            <a:r>
              <a:rPr lang="en-US" altLang="zh-CN" dirty="0"/>
              <a:t>()</a:t>
            </a:r>
            <a:endParaRPr lang="zh-CN" altLang="zh-CN" dirty="0"/>
          </a:p>
          <a:p>
            <a:r>
              <a:rPr lang="en-US" altLang="zh-CN" dirty="0"/>
              <a:t>{</a:t>
            </a:r>
            <a:endParaRPr lang="zh-CN" altLang="zh-CN" dirty="0"/>
          </a:p>
          <a:p>
            <a:r>
              <a:rPr lang="en-US" altLang="zh-CN" dirty="0"/>
              <a:t>    if(</a:t>
            </a:r>
            <a:r>
              <a:rPr lang="en-US" altLang="zh-CN" dirty="0" err="1"/>
              <a:t>ui</a:t>
            </a:r>
            <a:r>
              <a:rPr lang="en-US" altLang="zh-CN" dirty="0"/>
              <a:t>-&gt;</a:t>
            </a:r>
            <a:r>
              <a:rPr lang="en-US" altLang="zh-CN" dirty="0" err="1"/>
              <a:t>userListTableWidget</a:t>
            </a:r>
            <a:r>
              <a:rPr lang="en-US" altLang="zh-CN" dirty="0"/>
              <a:t>-&gt;</a:t>
            </a:r>
            <a:r>
              <a:rPr lang="en-US" altLang="zh-CN" dirty="0" err="1"/>
              <a:t>selectedItems</a:t>
            </a:r>
            <a:r>
              <a:rPr lang="en-US" altLang="zh-CN" dirty="0"/>
              <a:t>().</a:t>
            </a:r>
            <a:r>
              <a:rPr lang="en-US" altLang="zh-CN" dirty="0" err="1"/>
              <a:t>isEmpty</a:t>
            </a:r>
            <a:r>
              <a:rPr lang="en-US" altLang="zh-CN" dirty="0"/>
              <a:t>())</a:t>
            </a:r>
            <a:endParaRPr lang="zh-CN" altLang="zh-CN" dirty="0"/>
          </a:p>
          <a:p>
            <a:r>
              <a:rPr lang="en-US" altLang="zh-CN" dirty="0"/>
              <a:t>    {</a:t>
            </a:r>
            <a:endParaRPr lang="zh-CN" altLang="zh-CN" dirty="0"/>
          </a:p>
          <a:p>
            <a:r>
              <a:rPr lang="en-US" altLang="zh-CN" dirty="0"/>
              <a:t>        </a:t>
            </a:r>
            <a:r>
              <a:rPr lang="en-US" altLang="zh-CN" dirty="0" err="1"/>
              <a:t>QMessageBox</a:t>
            </a:r>
            <a:r>
              <a:rPr lang="en-US" altLang="zh-CN" dirty="0"/>
              <a:t>::warning(0, </a:t>
            </a:r>
            <a:r>
              <a:rPr lang="en-US" altLang="zh-CN" dirty="0" err="1"/>
              <a:t>tr</a:t>
            </a:r>
            <a:r>
              <a:rPr lang="en-US" altLang="zh-CN" dirty="0"/>
              <a:t>("</a:t>
            </a:r>
            <a:r>
              <a:rPr lang="zh-CN" altLang="zh-CN" dirty="0"/>
              <a:t>选择好友</a:t>
            </a:r>
            <a:r>
              <a:rPr lang="en-US" altLang="zh-CN" dirty="0"/>
              <a:t>"), </a:t>
            </a:r>
            <a:r>
              <a:rPr lang="en-US" altLang="zh-CN" dirty="0" err="1"/>
              <a:t>tr</a:t>
            </a:r>
            <a:r>
              <a:rPr lang="en-US" altLang="zh-CN" dirty="0"/>
              <a:t>("</a:t>
            </a:r>
            <a:r>
              <a:rPr lang="zh-CN" altLang="zh-CN" dirty="0"/>
              <a:t>请先选择文件接收方！</a:t>
            </a:r>
            <a:r>
              <a:rPr lang="en-US" altLang="zh-CN" dirty="0"/>
              <a:t>"), </a:t>
            </a:r>
            <a:r>
              <a:rPr lang="en-US" altLang="zh-CN" dirty="0" err="1"/>
              <a:t>QMessage</a:t>
            </a:r>
            <a:r>
              <a:rPr lang="en-US" altLang="zh-CN" dirty="0"/>
              <a:t> Box::Ok);</a:t>
            </a:r>
            <a:endParaRPr lang="zh-CN" altLang="zh-CN" dirty="0"/>
          </a:p>
          <a:p>
            <a:r>
              <a:rPr lang="en-US" altLang="zh-CN" dirty="0"/>
              <a:t>        return;</a:t>
            </a:r>
            <a:endParaRPr lang="zh-CN" altLang="zh-CN" dirty="0"/>
          </a:p>
          <a:p>
            <a:r>
              <a:rPr lang="en-US" altLang="zh-CN" dirty="0"/>
              <a:t>    }</a:t>
            </a:r>
            <a:endParaRPr lang="zh-CN" altLang="zh-CN" dirty="0"/>
          </a:p>
          <a:p>
            <a:r>
              <a:rPr lang="en-US" altLang="zh-CN" dirty="0"/>
              <a:t>    </a:t>
            </a:r>
            <a:r>
              <a:rPr lang="en-US" altLang="zh-CN" dirty="0" err="1"/>
              <a:t>myfsrv</a:t>
            </a:r>
            <a:r>
              <a:rPr lang="en-US" altLang="zh-CN" dirty="0"/>
              <a:t>-&gt;show();</a:t>
            </a:r>
            <a:endParaRPr lang="zh-CN" altLang="zh-CN" dirty="0"/>
          </a:p>
          <a:p>
            <a:r>
              <a:rPr lang="en-US" altLang="zh-CN" dirty="0" smtClean="0"/>
              <a:t>}</a:t>
            </a:r>
            <a:endParaRPr lang="zh-CN" altLang="zh-CN" dirty="0"/>
          </a:p>
        </p:txBody>
      </p:sp>
      <p:sp>
        <p:nvSpPr>
          <p:cNvPr id="5" name="TextBox 4"/>
          <p:cNvSpPr txBox="1"/>
          <p:nvPr/>
        </p:nvSpPr>
        <p:spPr>
          <a:xfrm>
            <a:off x="581891" y="4284578"/>
            <a:ext cx="10616540" cy="615553"/>
          </a:xfrm>
          <a:prstGeom prst="rect">
            <a:avLst/>
          </a:prstGeom>
          <a:noFill/>
        </p:spPr>
        <p:txBody>
          <a:bodyPr wrap="square" rtlCol="0">
            <a:spAutoFit/>
          </a:bodyPr>
          <a:lstStyle/>
          <a:p>
            <a:pPr indent="450850"/>
            <a:r>
              <a:rPr lang="zh-CN" altLang="zh-CN" dirty="0"/>
              <a:t>这里必须首先由发送方在用户列表中选择一个用户用于接收文件，然后才弹出“发送文件”对话框。</a:t>
            </a:r>
          </a:p>
          <a:p>
            <a:pPr indent="450850"/>
            <a:r>
              <a:rPr lang="zh-CN" altLang="zh-CN" dirty="0"/>
              <a:t>原</a:t>
            </a:r>
            <a:r>
              <a:rPr lang="en-US" altLang="zh-CN" dirty="0" err="1"/>
              <a:t>sendChatMsg</a:t>
            </a:r>
            <a:r>
              <a:rPr lang="en-US" altLang="zh-CN" dirty="0"/>
              <a:t>()</a:t>
            </a:r>
            <a:r>
              <a:rPr lang="zh-CN" altLang="zh-CN" dirty="0"/>
              <a:t>中的</a:t>
            </a:r>
            <a:r>
              <a:rPr lang="en-US" altLang="zh-CN" dirty="0"/>
              <a:t>case </a:t>
            </a:r>
            <a:r>
              <a:rPr lang="en-US" altLang="zh-CN" dirty="0" err="1"/>
              <a:t>SfileName</a:t>
            </a:r>
            <a:r>
              <a:rPr lang="en-US" altLang="zh-CN" dirty="0"/>
              <a:t> </a:t>
            </a:r>
            <a:r>
              <a:rPr lang="zh-CN" altLang="zh-CN" dirty="0"/>
              <a:t>和</a:t>
            </a:r>
            <a:r>
              <a:rPr lang="en-US" altLang="zh-CN" dirty="0" err="1"/>
              <a:t>RefFile</a:t>
            </a:r>
            <a:r>
              <a:rPr lang="zh-CN" altLang="zh-CN" dirty="0"/>
              <a:t>处的代码为</a:t>
            </a:r>
            <a:r>
              <a:rPr lang="zh-CN" altLang="zh-CN" dirty="0" smtClean="0"/>
              <a:t>：</a:t>
            </a:r>
            <a:endParaRPr lang="zh-CN" altLang="zh-CN" dirty="0"/>
          </a:p>
        </p:txBody>
      </p:sp>
      <p:sp>
        <p:nvSpPr>
          <p:cNvPr id="7" name="TextBox 6"/>
          <p:cNvSpPr txBox="1"/>
          <p:nvPr/>
        </p:nvSpPr>
        <p:spPr>
          <a:xfrm>
            <a:off x="1246909" y="4900131"/>
            <a:ext cx="9155875" cy="1758434"/>
          </a:xfrm>
          <a:prstGeom prst="roundRect">
            <a:avLst>
              <a:gd name="adj" fmla="val 10087"/>
            </a:avLst>
          </a:prstGeom>
          <a:solidFill>
            <a:srgbClr val="DDDDDD"/>
          </a:solidFill>
        </p:spPr>
        <p:txBody>
          <a:bodyPr wrap="square" rtlCol="0">
            <a:spAutoFit/>
          </a:bodyPr>
          <a:lstStyle/>
          <a:p>
            <a:r>
              <a:rPr lang="en-US" altLang="zh-CN" dirty="0"/>
              <a:t> case </a:t>
            </a:r>
            <a:r>
              <a:rPr lang="en-US" altLang="zh-CN" dirty="0" err="1"/>
              <a:t>SfileName</a:t>
            </a:r>
            <a:r>
              <a:rPr lang="en-US" altLang="zh-CN" dirty="0"/>
              <a:t>:</a:t>
            </a:r>
            <a:endParaRPr lang="zh-CN" altLang="zh-CN" dirty="0"/>
          </a:p>
          <a:p>
            <a:r>
              <a:rPr lang="en-US" altLang="zh-CN" dirty="0"/>
              <a:t>        write &lt;&lt; </a:t>
            </a:r>
            <a:r>
              <a:rPr lang="en-US" altLang="zh-CN" dirty="0" err="1"/>
              <a:t>locHostIp</a:t>
            </a:r>
            <a:r>
              <a:rPr lang="en-US" altLang="zh-CN" dirty="0"/>
              <a:t> &lt;&lt; </a:t>
            </a:r>
            <a:r>
              <a:rPr lang="en-US" altLang="zh-CN" dirty="0" err="1"/>
              <a:t>rmtName</a:t>
            </a:r>
            <a:r>
              <a:rPr lang="en-US" altLang="zh-CN" dirty="0"/>
              <a:t> &lt;&lt; </a:t>
            </a:r>
            <a:r>
              <a:rPr lang="en-US" altLang="zh-CN" dirty="0" err="1"/>
              <a:t>myFileName</a:t>
            </a:r>
            <a:r>
              <a:rPr lang="en-US" altLang="zh-CN" dirty="0"/>
              <a:t>;</a:t>
            </a:r>
            <a:endParaRPr lang="zh-CN" altLang="zh-CN" dirty="0"/>
          </a:p>
          <a:p>
            <a:r>
              <a:rPr lang="en-US" altLang="zh-CN" dirty="0"/>
              <a:t>        break;</a:t>
            </a:r>
            <a:endParaRPr lang="zh-CN" altLang="zh-CN" dirty="0"/>
          </a:p>
          <a:p>
            <a:r>
              <a:rPr lang="en-US" altLang="zh-CN" dirty="0"/>
              <a:t>    case </a:t>
            </a:r>
            <a:r>
              <a:rPr lang="en-US" altLang="zh-CN" dirty="0" err="1"/>
              <a:t>RefFile</a:t>
            </a:r>
            <a:r>
              <a:rPr lang="en-US" altLang="zh-CN" dirty="0"/>
              <a:t>:</a:t>
            </a:r>
            <a:endParaRPr lang="zh-CN" altLang="zh-CN" dirty="0"/>
          </a:p>
          <a:p>
            <a:r>
              <a:rPr lang="en-US" altLang="zh-CN" dirty="0"/>
              <a:t>        write &lt;&lt; </a:t>
            </a:r>
            <a:r>
              <a:rPr lang="en-US" altLang="zh-CN" dirty="0" err="1"/>
              <a:t>locHostIp</a:t>
            </a:r>
            <a:r>
              <a:rPr lang="en-US" altLang="zh-CN" dirty="0"/>
              <a:t> &lt;&lt; </a:t>
            </a:r>
            <a:r>
              <a:rPr lang="en-US" altLang="zh-CN" dirty="0" err="1"/>
              <a:t>rmtName</a:t>
            </a:r>
            <a:r>
              <a:rPr lang="en-US" altLang="zh-CN" dirty="0"/>
              <a:t>;</a:t>
            </a:r>
            <a:endParaRPr lang="zh-CN" altLang="zh-CN" dirty="0"/>
          </a:p>
          <a:p>
            <a:r>
              <a:rPr lang="en-US" altLang="zh-CN" dirty="0"/>
              <a:t>        break;</a:t>
            </a:r>
            <a:endParaRPr lang="zh-CN" altLang="zh-CN" dirty="0"/>
          </a:p>
        </p:txBody>
      </p:sp>
    </p:spTree>
    <p:extLst>
      <p:ext uri="{BB962C8B-B14F-4D97-AF65-F5344CB8AC3E}">
        <p14:creationId xmlns:p14="http://schemas.microsoft.com/office/powerpoint/2010/main" val="3477746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3</a:t>
            </a:r>
            <a:r>
              <a:rPr lang="zh-CN" altLang="zh-CN" sz="2400" b="1" dirty="0"/>
              <a:t>．主界面按钮的槽函数</a:t>
            </a:r>
          </a:p>
        </p:txBody>
      </p:sp>
      <p:sp>
        <p:nvSpPr>
          <p:cNvPr id="3" name="矩形 2"/>
          <p:cNvSpPr/>
          <p:nvPr/>
        </p:nvSpPr>
        <p:spPr>
          <a:xfrm>
            <a:off x="963283" y="981873"/>
            <a:ext cx="9831387" cy="369332"/>
          </a:xfrm>
          <a:prstGeom prst="rect">
            <a:avLst/>
          </a:prstGeom>
        </p:spPr>
        <p:txBody>
          <a:bodyPr wrap="square">
            <a:spAutoFit/>
          </a:bodyPr>
          <a:lstStyle/>
          <a:p>
            <a:r>
              <a:rPr lang="zh-CN" altLang="zh-CN" sz="1800" dirty="0"/>
              <a:t>而负责接收处理</a:t>
            </a:r>
            <a:r>
              <a:rPr lang="en-US" altLang="zh-CN" sz="1800" dirty="0"/>
              <a:t>UDP</a:t>
            </a:r>
            <a:r>
              <a:rPr lang="zh-CN" altLang="zh-CN" sz="1800" dirty="0"/>
              <a:t>消息的槽</a:t>
            </a:r>
            <a:r>
              <a:rPr lang="en-US" altLang="zh-CN" sz="1800" dirty="0" err="1"/>
              <a:t>recvAndProcessChatMsg</a:t>
            </a:r>
            <a:r>
              <a:rPr lang="en-US" altLang="zh-CN" sz="1800" dirty="0"/>
              <a:t>()</a:t>
            </a:r>
            <a:r>
              <a:rPr lang="zh-CN" altLang="zh-CN" sz="1800" dirty="0"/>
              <a:t>中的</a:t>
            </a:r>
            <a:r>
              <a:rPr lang="en-US" altLang="zh-CN" sz="1800" dirty="0"/>
              <a:t>case </a:t>
            </a:r>
            <a:r>
              <a:rPr lang="en-US" altLang="zh-CN" sz="1800" dirty="0" err="1"/>
              <a:t>SfileName</a:t>
            </a:r>
            <a:r>
              <a:rPr lang="zh-CN" altLang="zh-CN" sz="1800" dirty="0"/>
              <a:t>和</a:t>
            </a:r>
            <a:r>
              <a:rPr lang="en-US" altLang="zh-CN" sz="1800" dirty="0" err="1"/>
              <a:t>RefFile</a:t>
            </a:r>
            <a:r>
              <a:rPr lang="zh-CN" altLang="zh-CN" sz="1800" dirty="0"/>
              <a:t>处的代码为：</a:t>
            </a:r>
          </a:p>
        </p:txBody>
      </p:sp>
      <p:sp>
        <p:nvSpPr>
          <p:cNvPr id="4" name="圆角矩形 3"/>
          <p:cNvSpPr/>
          <p:nvPr/>
        </p:nvSpPr>
        <p:spPr>
          <a:xfrm>
            <a:off x="1136845" y="1351205"/>
            <a:ext cx="9574698" cy="2417683"/>
          </a:xfrm>
          <a:prstGeom prst="roundRect">
            <a:avLst>
              <a:gd name="adj" fmla="val 8317"/>
            </a:avLst>
          </a:prstGeom>
          <a:solidFill>
            <a:srgbClr val="DDDDDD"/>
          </a:solidFill>
        </p:spPr>
        <p:txBody>
          <a:bodyPr wrap="square">
            <a:spAutoFit/>
          </a:bodyPr>
          <a:lstStyle/>
          <a:p>
            <a:r>
              <a:rPr lang="zh-CN" altLang="zh-CN" dirty="0"/>
              <a:t> </a:t>
            </a:r>
            <a:r>
              <a:rPr lang="en-US" altLang="zh-CN" dirty="0"/>
              <a:t>case </a:t>
            </a:r>
            <a:r>
              <a:rPr lang="en-US" altLang="zh-CN" dirty="0" err="1"/>
              <a:t>SfileName</a:t>
            </a:r>
            <a:r>
              <a:rPr lang="en-US" altLang="zh-CN" dirty="0"/>
              <a:t>:</a:t>
            </a:r>
            <a:endParaRPr lang="zh-CN" altLang="zh-CN" dirty="0"/>
          </a:p>
          <a:p>
            <a:r>
              <a:rPr lang="en-US" altLang="zh-CN" dirty="0"/>
              <a:t>        read &gt;&gt; name &gt;&gt; </a:t>
            </a:r>
            <a:r>
              <a:rPr lang="en-US" altLang="zh-CN" dirty="0" err="1"/>
              <a:t>hostip</a:t>
            </a:r>
            <a:r>
              <a:rPr lang="en-US" altLang="zh-CN" dirty="0"/>
              <a:t> &gt;&gt; </a:t>
            </a:r>
            <a:r>
              <a:rPr lang="en-US" altLang="zh-CN" dirty="0" err="1"/>
              <a:t>rname</a:t>
            </a:r>
            <a:r>
              <a:rPr lang="en-US" altLang="zh-CN" dirty="0"/>
              <a:t> &gt;&gt; </a:t>
            </a:r>
            <a:r>
              <a:rPr lang="en-US" altLang="zh-CN" dirty="0" err="1"/>
              <a:t>fname</a:t>
            </a:r>
            <a:r>
              <a:rPr lang="en-US" altLang="zh-CN" dirty="0"/>
              <a:t>;</a:t>
            </a:r>
            <a:endParaRPr lang="zh-CN" altLang="zh-CN" dirty="0"/>
          </a:p>
          <a:p>
            <a:r>
              <a:rPr lang="en-US" altLang="zh-CN" dirty="0"/>
              <a:t>        </a:t>
            </a:r>
            <a:r>
              <a:rPr lang="en-US" altLang="zh-CN" dirty="0" err="1"/>
              <a:t>recvFileName</a:t>
            </a:r>
            <a:r>
              <a:rPr lang="en-US" altLang="zh-CN" dirty="0"/>
              <a:t>(name, </a:t>
            </a:r>
            <a:r>
              <a:rPr lang="en-US" altLang="zh-CN" dirty="0" err="1"/>
              <a:t>hostip</a:t>
            </a:r>
            <a:r>
              <a:rPr lang="en-US" altLang="zh-CN" dirty="0"/>
              <a:t>, </a:t>
            </a:r>
            <a:r>
              <a:rPr lang="en-US" altLang="zh-CN" dirty="0" err="1"/>
              <a:t>rname</a:t>
            </a:r>
            <a:r>
              <a:rPr lang="en-US" altLang="zh-CN" dirty="0"/>
              <a:t>, </a:t>
            </a:r>
            <a:r>
              <a:rPr lang="en-US" altLang="zh-CN" dirty="0" err="1"/>
              <a:t>fname</a:t>
            </a:r>
            <a:r>
              <a:rPr lang="en-US" altLang="zh-CN" dirty="0"/>
              <a:t>);</a:t>
            </a:r>
            <a:endParaRPr lang="zh-CN" altLang="zh-CN" dirty="0"/>
          </a:p>
          <a:p>
            <a:r>
              <a:rPr lang="en-US" altLang="zh-CN" dirty="0"/>
              <a:t>        break;</a:t>
            </a:r>
            <a:endParaRPr lang="zh-CN" altLang="zh-CN" dirty="0"/>
          </a:p>
          <a:p>
            <a:r>
              <a:rPr lang="en-US" altLang="zh-CN" dirty="0"/>
              <a:t>    case </a:t>
            </a:r>
            <a:r>
              <a:rPr lang="en-US" altLang="zh-CN" dirty="0" err="1"/>
              <a:t>RefFile</a:t>
            </a:r>
            <a:r>
              <a:rPr lang="en-US" altLang="zh-CN" dirty="0"/>
              <a:t>:</a:t>
            </a:r>
            <a:endParaRPr lang="zh-CN" altLang="zh-CN" dirty="0"/>
          </a:p>
          <a:p>
            <a:r>
              <a:rPr lang="en-US" altLang="zh-CN" dirty="0"/>
              <a:t>        read &gt;&gt; name &gt;&gt; </a:t>
            </a:r>
            <a:r>
              <a:rPr lang="en-US" altLang="zh-CN" dirty="0" err="1"/>
              <a:t>hostip</a:t>
            </a:r>
            <a:r>
              <a:rPr lang="en-US" altLang="zh-CN" dirty="0"/>
              <a:t> &gt;&gt; </a:t>
            </a:r>
            <a:r>
              <a:rPr lang="en-US" altLang="zh-CN" dirty="0" err="1"/>
              <a:t>rname</a:t>
            </a:r>
            <a:r>
              <a:rPr lang="en-US" altLang="zh-CN" dirty="0"/>
              <a:t>;</a:t>
            </a:r>
            <a:endParaRPr lang="zh-CN" altLang="zh-CN" dirty="0"/>
          </a:p>
          <a:p>
            <a:r>
              <a:rPr lang="en-US" altLang="zh-CN" dirty="0"/>
              <a:t>        if (</a:t>
            </a:r>
            <a:r>
              <a:rPr lang="en-US" altLang="zh-CN" dirty="0" err="1"/>
              <a:t>myname</a:t>
            </a:r>
            <a:r>
              <a:rPr lang="en-US" altLang="zh-CN" dirty="0"/>
              <a:t> == </a:t>
            </a:r>
            <a:r>
              <a:rPr lang="en-US" altLang="zh-CN" dirty="0" err="1"/>
              <a:t>rname</a:t>
            </a:r>
            <a:r>
              <a:rPr lang="en-US" altLang="zh-CN" dirty="0"/>
              <a:t>) </a:t>
            </a:r>
            <a:r>
              <a:rPr lang="en-US" altLang="zh-CN" dirty="0" err="1"/>
              <a:t>myfsrv</a:t>
            </a:r>
            <a:r>
              <a:rPr lang="en-US" altLang="zh-CN" dirty="0"/>
              <a:t>-&gt;</a:t>
            </a:r>
            <a:r>
              <a:rPr lang="en-US" altLang="zh-CN" dirty="0" err="1"/>
              <a:t>cntRefused</a:t>
            </a:r>
            <a:r>
              <a:rPr lang="en-US" altLang="zh-CN" dirty="0"/>
              <a:t>();</a:t>
            </a:r>
            <a:endParaRPr lang="zh-CN" altLang="zh-CN" dirty="0"/>
          </a:p>
          <a:p>
            <a:r>
              <a:rPr lang="en-US" altLang="zh-CN" dirty="0"/>
              <a:t>        break;</a:t>
            </a:r>
            <a:endParaRPr lang="zh-CN" altLang="zh-CN" dirty="0"/>
          </a:p>
        </p:txBody>
      </p:sp>
    </p:spTree>
    <p:extLst>
      <p:ext uri="{BB962C8B-B14F-4D97-AF65-F5344CB8AC3E}">
        <p14:creationId xmlns:p14="http://schemas.microsoft.com/office/powerpoint/2010/main" val="24128004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9527" y="990062"/>
            <a:ext cx="10389527" cy="646331"/>
          </a:xfrm>
          <a:prstGeom prst="rect">
            <a:avLst/>
          </a:prstGeom>
        </p:spPr>
        <p:txBody>
          <a:bodyPr wrap="square">
            <a:spAutoFit/>
          </a:bodyPr>
          <a:lstStyle/>
          <a:p>
            <a:pPr indent="450850"/>
            <a:r>
              <a:rPr lang="zh-CN" altLang="zh-CN" sz="1800" dirty="0"/>
              <a:t>当收到发送过来的文件名消息时使用了</a:t>
            </a:r>
            <a:r>
              <a:rPr lang="en-US" altLang="zh-CN" sz="1800" dirty="0" err="1"/>
              <a:t>recvFileName</a:t>
            </a:r>
            <a:r>
              <a:rPr lang="en-US" altLang="zh-CN" sz="1800" dirty="0"/>
              <a:t>()</a:t>
            </a:r>
            <a:r>
              <a:rPr lang="zh-CN" altLang="zh-CN" sz="1800" dirty="0"/>
              <a:t>方法判断是否要接收该文件。下面给出</a:t>
            </a:r>
            <a:r>
              <a:rPr lang="en-US" altLang="zh-CN" sz="1800" dirty="0" err="1"/>
              <a:t>recvFileName</a:t>
            </a:r>
            <a:r>
              <a:rPr lang="en-US" altLang="zh-CN" sz="1800" dirty="0"/>
              <a:t>()</a:t>
            </a:r>
            <a:r>
              <a:rPr lang="zh-CN" altLang="zh-CN" sz="1800" dirty="0"/>
              <a:t>方法的实现代码：</a:t>
            </a:r>
          </a:p>
        </p:txBody>
      </p:sp>
      <p:sp>
        <p:nvSpPr>
          <p:cNvPr id="3" name="矩形 2"/>
          <p:cNvSpPr/>
          <p:nvPr/>
        </p:nvSpPr>
        <p:spPr>
          <a:xfrm>
            <a:off x="1136845" y="328908"/>
            <a:ext cx="3417923" cy="461665"/>
          </a:xfrm>
          <a:prstGeom prst="rect">
            <a:avLst/>
          </a:prstGeom>
        </p:spPr>
        <p:txBody>
          <a:bodyPr wrap="none">
            <a:spAutoFit/>
          </a:bodyPr>
          <a:lstStyle/>
          <a:p>
            <a:r>
              <a:rPr lang="en-US" altLang="zh-CN" sz="2400" b="1" dirty="0"/>
              <a:t>3</a:t>
            </a:r>
            <a:r>
              <a:rPr lang="zh-CN" altLang="zh-CN" sz="2400" b="1" dirty="0"/>
              <a:t>．主界面按钮的槽函数</a:t>
            </a:r>
          </a:p>
        </p:txBody>
      </p:sp>
      <p:sp>
        <p:nvSpPr>
          <p:cNvPr id="4" name="TextBox 3"/>
          <p:cNvSpPr txBox="1"/>
          <p:nvPr/>
        </p:nvSpPr>
        <p:spPr>
          <a:xfrm>
            <a:off x="1341912" y="1636393"/>
            <a:ext cx="9179626" cy="5364778"/>
          </a:xfrm>
          <a:prstGeom prst="roundRect">
            <a:avLst>
              <a:gd name="adj" fmla="val 4634"/>
            </a:avLst>
          </a:prstGeom>
          <a:solidFill>
            <a:srgbClr val="DDDDDD"/>
          </a:solidFill>
        </p:spPr>
        <p:txBody>
          <a:bodyPr wrap="square" rtlCol="0">
            <a:spAutoFit/>
          </a:bodyPr>
          <a:lstStyle/>
          <a:p>
            <a:r>
              <a:rPr lang="en-US" altLang="zh-CN" sz="1600" dirty="0"/>
              <a:t>void </a:t>
            </a:r>
            <a:r>
              <a:rPr lang="en-US" altLang="zh-CN" sz="1600" dirty="0" err="1"/>
              <a:t>MainWindow</a:t>
            </a:r>
            <a:r>
              <a:rPr lang="en-US" altLang="zh-CN" sz="1600" dirty="0"/>
              <a:t>::</a:t>
            </a:r>
            <a:r>
              <a:rPr lang="en-US" altLang="zh-CN" sz="1600" dirty="0" err="1"/>
              <a:t>recvFileName</a:t>
            </a:r>
            <a:r>
              <a:rPr lang="en-US" altLang="zh-CN" sz="1600" dirty="0"/>
              <a:t>(</a:t>
            </a:r>
            <a:r>
              <a:rPr lang="en-US" altLang="zh-CN" sz="1600" dirty="0" err="1"/>
              <a:t>QString</a:t>
            </a:r>
            <a:r>
              <a:rPr lang="en-US" altLang="zh-CN" sz="1600" dirty="0"/>
              <a:t> name, </a:t>
            </a:r>
            <a:r>
              <a:rPr lang="en-US" altLang="zh-CN" sz="1600" dirty="0" err="1"/>
              <a:t>QString</a:t>
            </a:r>
            <a:r>
              <a:rPr lang="en-US" altLang="zh-CN" sz="1600" dirty="0"/>
              <a:t> </a:t>
            </a:r>
            <a:r>
              <a:rPr lang="en-US" altLang="zh-CN" sz="1600" dirty="0" err="1"/>
              <a:t>hostip</a:t>
            </a:r>
            <a:r>
              <a:rPr lang="en-US" altLang="zh-CN" sz="1600" dirty="0"/>
              <a:t>, </a:t>
            </a:r>
            <a:r>
              <a:rPr lang="en-US" altLang="zh-CN" sz="1600" dirty="0" err="1"/>
              <a:t>QString</a:t>
            </a:r>
            <a:r>
              <a:rPr lang="en-US" altLang="zh-CN" sz="1600" dirty="0"/>
              <a:t> </a:t>
            </a:r>
            <a:r>
              <a:rPr lang="en-US" altLang="zh-CN" sz="1600" dirty="0" err="1"/>
              <a:t>rmtname</a:t>
            </a:r>
            <a:r>
              <a:rPr lang="en-US" altLang="zh-CN" sz="1600" dirty="0"/>
              <a:t>, </a:t>
            </a:r>
            <a:r>
              <a:rPr lang="en-US" altLang="zh-CN" sz="1600" dirty="0" err="1"/>
              <a:t>QString</a:t>
            </a:r>
            <a:r>
              <a:rPr lang="en-US" altLang="zh-CN" sz="1600" dirty="0"/>
              <a:t> filename)</a:t>
            </a:r>
            <a:endParaRPr lang="zh-CN" altLang="zh-CN" sz="1600" dirty="0"/>
          </a:p>
          <a:p>
            <a:r>
              <a:rPr lang="en-US" altLang="zh-CN" sz="1600" dirty="0"/>
              <a:t>{</a:t>
            </a:r>
            <a:endParaRPr lang="zh-CN" altLang="zh-CN" sz="1600" dirty="0"/>
          </a:p>
          <a:p>
            <a:r>
              <a:rPr lang="en-US" altLang="zh-CN" sz="1600" dirty="0"/>
              <a:t>    if(</a:t>
            </a:r>
            <a:r>
              <a:rPr lang="en-US" altLang="zh-CN" sz="1600" dirty="0" err="1"/>
              <a:t>myname</a:t>
            </a:r>
            <a:r>
              <a:rPr lang="en-US" altLang="zh-CN" sz="1600" dirty="0"/>
              <a:t> == </a:t>
            </a:r>
            <a:r>
              <a:rPr lang="en-US" altLang="zh-CN" sz="1600" dirty="0" err="1"/>
              <a:t>rmtname</a:t>
            </a:r>
            <a:r>
              <a:rPr lang="en-US" altLang="zh-CN" sz="1600" dirty="0"/>
              <a:t>)</a:t>
            </a:r>
            <a:endParaRPr lang="zh-CN" altLang="zh-CN" sz="1600" dirty="0"/>
          </a:p>
          <a:p>
            <a:r>
              <a:rPr lang="en-US" altLang="zh-CN" sz="1600" dirty="0"/>
              <a:t>    {</a:t>
            </a:r>
            <a:endParaRPr lang="zh-CN" altLang="zh-CN" sz="1600" dirty="0"/>
          </a:p>
          <a:p>
            <a:r>
              <a:rPr lang="en-US" altLang="zh-CN" sz="1600" dirty="0"/>
              <a:t>        </a:t>
            </a:r>
            <a:r>
              <a:rPr lang="en-US" altLang="zh-CN" sz="1600" dirty="0" err="1"/>
              <a:t>int</a:t>
            </a:r>
            <a:r>
              <a:rPr lang="en-US" altLang="zh-CN" sz="1600" dirty="0"/>
              <a:t> result = </a:t>
            </a:r>
            <a:r>
              <a:rPr lang="en-US" altLang="zh-CN" sz="1600" dirty="0" err="1"/>
              <a:t>QMessageBox</a:t>
            </a:r>
            <a:r>
              <a:rPr lang="en-US" altLang="zh-CN" sz="1600" dirty="0"/>
              <a:t>::information(this, </a:t>
            </a:r>
            <a:r>
              <a:rPr lang="en-US" altLang="zh-CN" sz="1600" dirty="0" err="1"/>
              <a:t>tr</a:t>
            </a:r>
            <a:r>
              <a:rPr lang="en-US" altLang="zh-CN" sz="1600" dirty="0"/>
              <a:t>("</a:t>
            </a:r>
            <a:r>
              <a:rPr lang="zh-CN" altLang="zh-CN" sz="1600" dirty="0"/>
              <a:t>收到文件</a:t>
            </a:r>
            <a:r>
              <a:rPr lang="en-US" altLang="zh-CN" sz="1600" dirty="0"/>
              <a:t>"), </a:t>
            </a:r>
            <a:r>
              <a:rPr lang="en-US" altLang="zh-CN" sz="1600" dirty="0" err="1"/>
              <a:t>tr</a:t>
            </a:r>
            <a:r>
              <a:rPr lang="en-US" altLang="zh-CN" sz="1600" dirty="0"/>
              <a:t>("</a:t>
            </a:r>
            <a:r>
              <a:rPr lang="zh-CN" altLang="zh-CN" sz="1600" dirty="0"/>
              <a:t>好友</a:t>
            </a:r>
            <a:r>
              <a:rPr lang="en-US" altLang="zh-CN" sz="1600" dirty="0"/>
              <a:t> %1 </a:t>
            </a:r>
            <a:r>
              <a:rPr lang="zh-CN" altLang="zh-CN" sz="1600" dirty="0"/>
              <a:t>给您发文件：</a:t>
            </a:r>
            <a:r>
              <a:rPr lang="en-US" altLang="zh-CN" sz="1600" dirty="0"/>
              <a:t>\r\n%2</a:t>
            </a:r>
            <a:r>
              <a:rPr lang="zh-CN" altLang="zh-CN" sz="1600" dirty="0"/>
              <a:t>，是否接收？</a:t>
            </a:r>
            <a:r>
              <a:rPr lang="en-US" altLang="zh-CN" sz="1600" dirty="0"/>
              <a:t>").</a:t>
            </a:r>
            <a:r>
              <a:rPr lang="en-US" altLang="zh-CN" sz="1600" dirty="0" err="1"/>
              <a:t>arg</a:t>
            </a:r>
            <a:r>
              <a:rPr lang="en-US" altLang="zh-CN" sz="1600" dirty="0"/>
              <a:t>(name).</a:t>
            </a:r>
            <a:r>
              <a:rPr lang="en-US" altLang="zh-CN" sz="1600" dirty="0" err="1"/>
              <a:t>arg</a:t>
            </a:r>
            <a:r>
              <a:rPr lang="en-US" altLang="zh-CN" sz="1600" dirty="0"/>
              <a:t>(filename), </a:t>
            </a:r>
            <a:r>
              <a:rPr lang="en-US" altLang="zh-CN" sz="1600" dirty="0" err="1"/>
              <a:t>QMessageBox</a:t>
            </a:r>
            <a:r>
              <a:rPr lang="en-US" altLang="zh-CN" sz="1600" dirty="0"/>
              <a:t>::Yes, </a:t>
            </a:r>
            <a:r>
              <a:rPr lang="en-US" altLang="zh-CN" sz="1600" dirty="0" err="1"/>
              <a:t>QMessage</a:t>
            </a:r>
            <a:r>
              <a:rPr lang="en-US" altLang="zh-CN" sz="1600" dirty="0"/>
              <a:t> Box::No);</a:t>
            </a:r>
            <a:endParaRPr lang="zh-CN" altLang="zh-CN" sz="1600" dirty="0"/>
          </a:p>
          <a:p>
            <a:r>
              <a:rPr lang="en-US" altLang="zh-CN" sz="1600" dirty="0"/>
              <a:t>        if(result == </a:t>
            </a:r>
            <a:r>
              <a:rPr lang="en-US" altLang="zh-CN" sz="1600" dirty="0" err="1"/>
              <a:t>QMessageBox</a:t>
            </a:r>
            <a:r>
              <a:rPr lang="en-US" altLang="zh-CN" sz="1600" dirty="0"/>
              <a:t>::Yes)</a:t>
            </a:r>
            <a:endParaRPr lang="zh-CN" altLang="zh-CN" sz="1600" dirty="0"/>
          </a:p>
          <a:p>
            <a:r>
              <a:rPr lang="en-US" altLang="zh-CN" sz="1600" dirty="0"/>
              <a:t>        {</a:t>
            </a:r>
            <a:endParaRPr lang="zh-CN" altLang="zh-CN" sz="1600" dirty="0"/>
          </a:p>
          <a:p>
            <a:r>
              <a:rPr lang="en-US" altLang="zh-CN" sz="1600" dirty="0"/>
              <a:t>            </a:t>
            </a:r>
            <a:r>
              <a:rPr lang="en-US" altLang="zh-CN" sz="1600" dirty="0" err="1"/>
              <a:t>QString</a:t>
            </a:r>
            <a:r>
              <a:rPr lang="en-US" altLang="zh-CN" sz="1600" dirty="0"/>
              <a:t> </a:t>
            </a:r>
            <a:r>
              <a:rPr lang="en-US" altLang="zh-CN" sz="1600" dirty="0" err="1"/>
              <a:t>fname</a:t>
            </a:r>
            <a:r>
              <a:rPr lang="en-US" altLang="zh-CN" sz="1600" dirty="0"/>
              <a:t> = </a:t>
            </a:r>
            <a:r>
              <a:rPr lang="en-US" altLang="zh-CN" sz="1600" dirty="0" err="1"/>
              <a:t>QFileDialog</a:t>
            </a:r>
            <a:r>
              <a:rPr lang="en-US" altLang="zh-CN" sz="1600" dirty="0"/>
              <a:t>::</a:t>
            </a:r>
            <a:r>
              <a:rPr lang="en-US" altLang="zh-CN" sz="1600" dirty="0" err="1"/>
              <a:t>getSaveFileName</a:t>
            </a:r>
            <a:r>
              <a:rPr lang="en-US" altLang="zh-CN" sz="1600" dirty="0"/>
              <a:t>(0, </a:t>
            </a:r>
            <a:r>
              <a:rPr lang="en-US" altLang="zh-CN" sz="1600" dirty="0" err="1"/>
              <a:t>tr</a:t>
            </a:r>
            <a:r>
              <a:rPr lang="en-US" altLang="zh-CN" sz="1600" dirty="0"/>
              <a:t>("</a:t>
            </a:r>
            <a:r>
              <a:rPr lang="zh-CN" altLang="zh-CN" sz="1600" dirty="0"/>
              <a:t>保 存</a:t>
            </a:r>
            <a:r>
              <a:rPr lang="en-US" altLang="zh-CN" sz="1600" dirty="0"/>
              <a:t>"), filename);</a:t>
            </a:r>
            <a:endParaRPr lang="zh-CN" altLang="zh-CN" sz="1600" dirty="0"/>
          </a:p>
          <a:p>
            <a:r>
              <a:rPr lang="en-US" altLang="zh-CN" sz="1600" dirty="0"/>
              <a:t>            if(!</a:t>
            </a:r>
            <a:r>
              <a:rPr lang="en-US" altLang="zh-CN" sz="1600" dirty="0" err="1"/>
              <a:t>fname.isEmpty</a:t>
            </a:r>
            <a:r>
              <a:rPr lang="en-US" altLang="zh-CN" sz="1600" dirty="0"/>
              <a:t>())</a:t>
            </a:r>
            <a:endParaRPr lang="zh-CN" altLang="zh-CN" sz="1600" dirty="0"/>
          </a:p>
          <a:p>
            <a:r>
              <a:rPr lang="en-US" altLang="zh-CN" sz="1600" dirty="0"/>
              <a:t>            {</a:t>
            </a:r>
            <a:endParaRPr lang="zh-CN" altLang="zh-CN" sz="1600" dirty="0"/>
          </a:p>
          <a:p>
            <a:r>
              <a:rPr lang="en-US" altLang="zh-CN" sz="1600" dirty="0"/>
              <a:t>                </a:t>
            </a:r>
            <a:r>
              <a:rPr lang="en-US" altLang="zh-CN" sz="1600" dirty="0" err="1"/>
              <a:t>FileCntDlg</a:t>
            </a:r>
            <a:r>
              <a:rPr lang="en-US" altLang="zh-CN" sz="1600" dirty="0"/>
              <a:t> *</a:t>
            </a:r>
            <a:r>
              <a:rPr lang="en-US" altLang="zh-CN" sz="1600" dirty="0" err="1"/>
              <a:t>fcnt</a:t>
            </a:r>
            <a:r>
              <a:rPr lang="en-US" altLang="zh-CN" sz="1600" dirty="0"/>
              <a:t> = new </a:t>
            </a:r>
            <a:r>
              <a:rPr lang="en-US" altLang="zh-CN" sz="1600" dirty="0" err="1"/>
              <a:t>FileCntDlg</a:t>
            </a:r>
            <a:r>
              <a:rPr lang="en-US" altLang="zh-CN" sz="1600" dirty="0"/>
              <a:t>(this);</a:t>
            </a:r>
            <a:endParaRPr lang="zh-CN" altLang="zh-CN" sz="1600" dirty="0"/>
          </a:p>
          <a:p>
            <a:r>
              <a:rPr lang="en-US" altLang="zh-CN" sz="1600" dirty="0"/>
              <a:t>                </a:t>
            </a:r>
            <a:r>
              <a:rPr lang="en-US" altLang="zh-CN" sz="1600" dirty="0" err="1"/>
              <a:t>fcnt</a:t>
            </a:r>
            <a:r>
              <a:rPr lang="en-US" altLang="zh-CN" sz="1600" dirty="0"/>
              <a:t>-&gt;</a:t>
            </a:r>
            <a:r>
              <a:rPr lang="en-US" altLang="zh-CN" sz="1600" dirty="0" err="1"/>
              <a:t>getLocPath</a:t>
            </a:r>
            <a:r>
              <a:rPr lang="en-US" altLang="zh-CN" sz="1600" dirty="0"/>
              <a:t>(</a:t>
            </a:r>
            <a:r>
              <a:rPr lang="en-US" altLang="zh-CN" sz="1600" dirty="0" err="1"/>
              <a:t>fname</a:t>
            </a:r>
            <a:r>
              <a:rPr lang="en-US" altLang="zh-CN" sz="1600" dirty="0"/>
              <a:t>);</a:t>
            </a:r>
            <a:endParaRPr lang="zh-CN" altLang="zh-CN" sz="1600" dirty="0"/>
          </a:p>
          <a:p>
            <a:r>
              <a:rPr lang="en-US" altLang="zh-CN" sz="1600" dirty="0"/>
              <a:t>                </a:t>
            </a:r>
            <a:r>
              <a:rPr lang="en-US" altLang="zh-CN" sz="1600" dirty="0" err="1"/>
              <a:t>fcnt</a:t>
            </a:r>
            <a:r>
              <a:rPr lang="en-US" altLang="zh-CN" sz="1600" dirty="0"/>
              <a:t>-&gt;</a:t>
            </a:r>
            <a:r>
              <a:rPr lang="en-US" altLang="zh-CN" sz="1600" dirty="0" err="1"/>
              <a:t>getSrvAddr</a:t>
            </a:r>
            <a:r>
              <a:rPr lang="en-US" altLang="zh-CN" sz="1600" dirty="0"/>
              <a:t>(</a:t>
            </a:r>
            <a:r>
              <a:rPr lang="en-US" altLang="zh-CN" sz="1600" dirty="0" err="1"/>
              <a:t>QHostAddress</a:t>
            </a:r>
            <a:r>
              <a:rPr lang="en-US" altLang="zh-CN" sz="1600" dirty="0"/>
              <a:t>(</a:t>
            </a:r>
            <a:r>
              <a:rPr lang="en-US" altLang="zh-CN" sz="1600" dirty="0" err="1"/>
              <a:t>hostip</a:t>
            </a:r>
            <a:r>
              <a:rPr lang="en-US" altLang="zh-CN" sz="1600" dirty="0"/>
              <a:t>));</a:t>
            </a:r>
            <a:endParaRPr lang="zh-CN" altLang="zh-CN" sz="1600" dirty="0"/>
          </a:p>
          <a:p>
            <a:r>
              <a:rPr lang="en-US" altLang="zh-CN" sz="1600" dirty="0"/>
              <a:t>                </a:t>
            </a:r>
            <a:r>
              <a:rPr lang="en-US" altLang="zh-CN" sz="1600" dirty="0" err="1"/>
              <a:t>fcnt</a:t>
            </a:r>
            <a:r>
              <a:rPr lang="en-US" altLang="zh-CN" sz="1600" dirty="0"/>
              <a:t>-&gt;show();</a:t>
            </a:r>
            <a:endParaRPr lang="zh-CN" altLang="zh-CN" sz="1600" dirty="0"/>
          </a:p>
          <a:p>
            <a:r>
              <a:rPr lang="en-US" altLang="zh-CN" sz="1600" dirty="0"/>
              <a:t>            }</a:t>
            </a:r>
            <a:endParaRPr lang="zh-CN" altLang="zh-CN" sz="1600" dirty="0"/>
          </a:p>
          <a:p>
            <a:r>
              <a:rPr lang="en-US" altLang="zh-CN" sz="1600" dirty="0"/>
              <a:t>        } else {</a:t>
            </a:r>
            <a:endParaRPr lang="zh-CN" altLang="zh-CN" sz="1600" dirty="0"/>
          </a:p>
          <a:p>
            <a:r>
              <a:rPr lang="en-US" altLang="zh-CN" sz="1600" dirty="0"/>
              <a:t>            </a:t>
            </a:r>
            <a:r>
              <a:rPr lang="en-US" altLang="zh-CN" sz="1600" dirty="0" err="1"/>
              <a:t>sendChatMsg</a:t>
            </a:r>
            <a:r>
              <a:rPr lang="en-US" altLang="zh-CN" sz="1600" dirty="0"/>
              <a:t>(</a:t>
            </a:r>
            <a:r>
              <a:rPr lang="en-US" altLang="zh-CN" sz="1600" dirty="0" err="1"/>
              <a:t>RefFile</a:t>
            </a:r>
            <a:r>
              <a:rPr lang="en-US" altLang="zh-CN" sz="1600" dirty="0"/>
              <a:t>, name);</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994818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3417923" cy="461665"/>
          </a:xfrm>
          <a:prstGeom prst="rect">
            <a:avLst/>
          </a:prstGeom>
        </p:spPr>
        <p:txBody>
          <a:bodyPr wrap="none">
            <a:spAutoFit/>
          </a:bodyPr>
          <a:lstStyle/>
          <a:p>
            <a:r>
              <a:rPr lang="en-US" altLang="zh-CN" sz="2400" b="1" dirty="0"/>
              <a:t>3</a:t>
            </a:r>
            <a:r>
              <a:rPr lang="zh-CN" altLang="zh-CN" sz="2400" b="1" dirty="0"/>
              <a:t>．主界面按钮的槽函数</a:t>
            </a:r>
          </a:p>
        </p:txBody>
      </p:sp>
      <p:sp>
        <p:nvSpPr>
          <p:cNvPr id="3" name="TextBox 2"/>
          <p:cNvSpPr txBox="1"/>
          <p:nvPr/>
        </p:nvSpPr>
        <p:spPr>
          <a:xfrm>
            <a:off x="783771" y="1045029"/>
            <a:ext cx="10177154" cy="646331"/>
          </a:xfrm>
          <a:prstGeom prst="rect">
            <a:avLst/>
          </a:prstGeom>
          <a:noFill/>
        </p:spPr>
        <p:txBody>
          <a:bodyPr wrap="square" rtlCol="0">
            <a:spAutoFit/>
          </a:bodyPr>
          <a:lstStyle/>
          <a:p>
            <a:pPr indent="450850"/>
            <a:r>
              <a:rPr lang="zh-CN" altLang="zh-CN" sz="1800" dirty="0"/>
              <a:t>因为要在主界面类中弹出“保存”对话框来选择接收文件的保存路径，所以还要在客户端类中提供方法来获取该路径，这是由</a:t>
            </a:r>
            <a:r>
              <a:rPr lang="en-US" altLang="zh-CN" sz="1800" dirty="0" err="1"/>
              <a:t>getLocPath</a:t>
            </a:r>
            <a:r>
              <a:rPr lang="en-US" altLang="zh-CN" sz="1800" dirty="0"/>
              <a:t>()</a:t>
            </a:r>
            <a:r>
              <a:rPr lang="zh-CN" altLang="zh-CN" sz="1800" dirty="0"/>
              <a:t>方法完成的，其代码如下</a:t>
            </a:r>
            <a:r>
              <a:rPr lang="zh-CN" altLang="zh-CN" sz="1800" dirty="0" smtClean="0"/>
              <a:t>：</a:t>
            </a:r>
            <a:endParaRPr lang="zh-CN" altLang="zh-CN" sz="1800" dirty="0"/>
          </a:p>
        </p:txBody>
      </p:sp>
      <p:sp>
        <p:nvSpPr>
          <p:cNvPr id="4" name="圆角矩形 3"/>
          <p:cNvSpPr/>
          <p:nvPr/>
        </p:nvSpPr>
        <p:spPr>
          <a:xfrm>
            <a:off x="1331418" y="1691360"/>
            <a:ext cx="9261372" cy="1259919"/>
          </a:xfrm>
          <a:prstGeom prst="roundRect">
            <a:avLst/>
          </a:prstGeom>
          <a:solidFill>
            <a:srgbClr val="DDDDDD"/>
          </a:solidFill>
        </p:spPr>
        <p:txBody>
          <a:bodyPr wrap="square">
            <a:spAutoFit/>
          </a:bodyPr>
          <a:lstStyle/>
          <a:p>
            <a:r>
              <a:rPr lang="en-US" altLang="zh-CN" dirty="0"/>
              <a:t>void </a:t>
            </a:r>
            <a:r>
              <a:rPr lang="en-US" altLang="zh-CN" dirty="0" err="1"/>
              <a:t>FileCntDlg</a:t>
            </a:r>
            <a:r>
              <a:rPr lang="en-US" altLang="zh-CN" dirty="0"/>
              <a:t>::</a:t>
            </a:r>
            <a:r>
              <a:rPr lang="en-US" altLang="zh-CN" dirty="0" err="1"/>
              <a:t>getLocPath</a:t>
            </a:r>
            <a:r>
              <a:rPr lang="en-US" altLang="zh-CN" dirty="0"/>
              <a:t>(</a:t>
            </a:r>
            <a:r>
              <a:rPr lang="en-US" altLang="zh-CN" dirty="0" err="1"/>
              <a:t>QString</a:t>
            </a:r>
            <a:r>
              <a:rPr lang="en-US" altLang="zh-CN" dirty="0"/>
              <a:t> </a:t>
            </a:r>
            <a:r>
              <a:rPr lang="en-US" altLang="zh-CN" dirty="0" err="1"/>
              <a:t>lpath</a:t>
            </a:r>
            <a:r>
              <a:rPr lang="en-US" altLang="zh-CN" dirty="0"/>
              <a:t>)</a:t>
            </a:r>
            <a:endParaRPr lang="zh-CN" altLang="zh-CN" dirty="0"/>
          </a:p>
          <a:p>
            <a:r>
              <a:rPr lang="en-US" altLang="zh-CN" dirty="0"/>
              <a:t>{</a:t>
            </a:r>
            <a:endParaRPr lang="zh-CN" altLang="zh-CN" dirty="0"/>
          </a:p>
          <a:p>
            <a:r>
              <a:rPr lang="en-US" altLang="zh-CN" dirty="0"/>
              <a:t>    </a:t>
            </a:r>
            <a:r>
              <a:rPr lang="en-US" altLang="zh-CN" dirty="0" err="1"/>
              <a:t>myLocPathFile</a:t>
            </a:r>
            <a:r>
              <a:rPr lang="en-US" altLang="zh-CN" dirty="0"/>
              <a:t> = new </a:t>
            </a:r>
            <a:r>
              <a:rPr lang="en-US" altLang="zh-CN" dirty="0" err="1"/>
              <a:t>QFile</a:t>
            </a:r>
            <a:r>
              <a:rPr lang="en-US" altLang="zh-CN" dirty="0"/>
              <a:t>(</a:t>
            </a:r>
            <a:r>
              <a:rPr lang="en-US" altLang="zh-CN" dirty="0" err="1"/>
              <a:t>lpath</a:t>
            </a:r>
            <a:r>
              <a:rPr lang="en-US" altLang="zh-CN" dirty="0"/>
              <a:t>);</a:t>
            </a:r>
            <a:endParaRPr lang="zh-CN" altLang="zh-CN" dirty="0"/>
          </a:p>
          <a:p>
            <a:r>
              <a:rPr lang="en-US" altLang="zh-CN" dirty="0"/>
              <a:t>}</a:t>
            </a:r>
            <a:endParaRPr lang="zh-CN" altLang="zh-CN" dirty="0"/>
          </a:p>
        </p:txBody>
      </p:sp>
      <p:sp>
        <p:nvSpPr>
          <p:cNvPr id="5" name="矩形 4"/>
          <p:cNvSpPr/>
          <p:nvPr/>
        </p:nvSpPr>
        <p:spPr>
          <a:xfrm>
            <a:off x="1136845" y="3019666"/>
            <a:ext cx="9598449" cy="369332"/>
          </a:xfrm>
          <a:prstGeom prst="rect">
            <a:avLst/>
          </a:prstGeom>
        </p:spPr>
        <p:txBody>
          <a:bodyPr wrap="square">
            <a:spAutoFit/>
          </a:bodyPr>
          <a:lstStyle/>
          <a:p>
            <a:r>
              <a:rPr lang="zh-CN" altLang="zh-CN" sz="1800" dirty="0"/>
              <a:t>另外，还要从主界面类中获取发送端的</a:t>
            </a:r>
            <a:r>
              <a:rPr lang="en-US" altLang="zh-CN" sz="1800" dirty="0"/>
              <a:t>IP</a:t>
            </a:r>
            <a:r>
              <a:rPr lang="zh-CN" altLang="zh-CN" sz="1800" dirty="0"/>
              <a:t>地址，这是由</a:t>
            </a:r>
            <a:r>
              <a:rPr lang="en-US" altLang="zh-CN" sz="1800" dirty="0" err="1"/>
              <a:t>getSrvAddr</a:t>
            </a:r>
            <a:r>
              <a:rPr lang="en-US" altLang="zh-CN" sz="1800" dirty="0"/>
              <a:t>()</a:t>
            </a:r>
            <a:r>
              <a:rPr lang="zh-CN" altLang="zh-CN" sz="1800" dirty="0"/>
              <a:t>方法实现的，代码如下：</a:t>
            </a:r>
          </a:p>
        </p:txBody>
      </p:sp>
      <p:sp>
        <p:nvSpPr>
          <p:cNvPr id="6" name="圆角矩形 5"/>
          <p:cNvSpPr/>
          <p:nvPr/>
        </p:nvSpPr>
        <p:spPr>
          <a:xfrm>
            <a:off x="1305383" y="3388998"/>
            <a:ext cx="9261372" cy="1549360"/>
          </a:xfrm>
          <a:prstGeom prst="roundRect">
            <a:avLst/>
          </a:prstGeom>
          <a:solidFill>
            <a:srgbClr val="DDDDDD"/>
          </a:solidFill>
        </p:spPr>
        <p:txBody>
          <a:bodyPr wrap="square">
            <a:spAutoFit/>
          </a:bodyPr>
          <a:lstStyle/>
          <a:p>
            <a:r>
              <a:rPr lang="en-US" altLang="zh-CN" dirty="0"/>
              <a:t>void </a:t>
            </a:r>
            <a:r>
              <a:rPr lang="en-US" altLang="zh-CN" dirty="0" err="1"/>
              <a:t>FileCntDlg</a:t>
            </a:r>
            <a:r>
              <a:rPr lang="en-US" altLang="zh-CN" dirty="0"/>
              <a:t>::</a:t>
            </a:r>
            <a:r>
              <a:rPr lang="en-US" altLang="zh-CN" dirty="0" err="1"/>
              <a:t>getSrvAddr</a:t>
            </a:r>
            <a:r>
              <a:rPr lang="en-US" altLang="zh-CN" dirty="0"/>
              <a:t>(</a:t>
            </a:r>
            <a:r>
              <a:rPr lang="en-US" altLang="zh-CN" dirty="0" err="1"/>
              <a:t>QHostAddress</a:t>
            </a:r>
            <a:r>
              <a:rPr lang="en-US" altLang="zh-CN" dirty="0"/>
              <a:t> </a:t>
            </a:r>
            <a:r>
              <a:rPr lang="en-US" altLang="zh-CN" dirty="0" err="1"/>
              <a:t>saddr</a:t>
            </a:r>
            <a:r>
              <a:rPr lang="en-US" altLang="zh-CN" dirty="0"/>
              <a:t>)</a:t>
            </a:r>
            <a:endParaRPr lang="zh-CN" altLang="zh-CN" dirty="0"/>
          </a:p>
          <a:p>
            <a:r>
              <a:rPr lang="en-US" altLang="zh-CN" dirty="0"/>
              <a:t>{</a:t>
            </a:r>
            <a:endParaRPr lang="zh-CN" altLang="zh-CN" dirty="0"/>
          </a:p>
          <a:p>
            <a:r>
              <a:rPr lang="en-US" altLang="zh-CN" dirty="0"/>
              <a:t>    </a:t>
            </a:r>
            <a:r>
              <a:rPr lang="en-US" altLang="zh-CN" dirty="0" err="1"/>
              <a:t>mySrvAddr</a:t>
            </a:r>
            <a:r>
              <a:rPr lang="en-US" altLang="zh-CN" dirty="0"/>
              <a:t> = </a:t>
            </a:r>
            <a:r>
              <a:rPr lang="en-US" altLang="zh-CN" dirty="0" err="1"/>
              <a:t>saddr</a:t>
            </a:r>
            <a:r>
              <a:rPr lang="en-US" altLang="zh-CN" dirty="0"/>
              <a:t>;</a:t>
            </a:r>
            <a:endParaRPr lang="zh-CN" altLang="zh-CN" dirty="0"/>
          </a:p>
          <a:p>
            <a:r>
              <a:rPr lang="en-US" altLang="zh-CN" dirty="0"/>
              <a:t>    </a:t>
            </a:r>
            <a:r>
              <a:rPr lang="en-US" altLang="zh-CN" dirty="0" err="1"/>
              <a:t>createConnToSrv</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1933014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494594" cy="461665"/>
          </a:xfrm>
          <a:prstGeom prst="rect">
            <a:avLst/>
          </a:prstGeom>
        </p:spPr>
        <p:txBody>
          <a:bodyPr wrap="none">
            <a:spAutoFit/>
          </a:bodyPr>
          <a:lstStyle/>
          <a:p>
            <a:r>
              <a:rPr lang="en-US" altLang="zh-CN" sz="2400" b="1" dirty="0"/>
              <a:t>2</a:t>
            </a:r>
            <a:r>
              <a:rPr lang="zh-CN" altLang="zh-CN" sz="2400" b="1" dirty="0"/>
              <a:t>．聊天窗口界面</a:t>
            </a:r>
          </a:p>
        </p:txBody>
      </p:sp>
      <p:sp>
        <p:nvSpPr>
          <p:cNvPr id="3" name="TextBox 2"/>
          <p:cNvSpPr txBox="1"/>
          <p:nvPr/>
        </p:nvSpPr>
        <p:spPr>
          <a:xfrm>
            <a:off x="831273" y="1009403"/>
            <a:ext cx="10189028" cy="2953373"/>
          </a:xfrm>
          <a:prstGeom prst="rect">
            <a:avLst/>
          </a:prstGeom>
          <a:noFill/>
        </p:spPr>
        <p:txBody>
          <a:bodyPr wrap="square" rtlCol="0">
            <a:spAutoFit/>
          </a:bodyPr>
          <a:lstStyle/>
          <a:p>
            <a:pPr indent="450850">
              <a:lnSpc>
                <a:spcPct val="150000"/>
              </a:lnSpc>
            </a:pPr>
            <a:r>
              <a:rPr lang="zh-CN" altLang="zh-CN" sz="1800" dirty="0"/>
              <a:t>聊天窗口完全仿照真的微信聊天窗口设计，使用微信界面画面作为背景，以标签（</a:t>
            </a:r>
            <a:r>
              <a:rPr lang="en-US" altLang="zh-CN" sz="1800" dirty="0" err="1"/>
              <a:t>QLabel</a:t>
            </a:r>
            <a:r>
              <a:rPr lang="zh-CN" altLang="zh-CN" sz="1800" dirty="0"/>
              <a:t>）布局呈现。</a:t>
            </a:r>
          </a:p>
          <a:p>
            <a:pPr indent="450850">
              <a:lnSpc>
                <a:spcPct val="150000"/>
              </a:lnSpc>
            </a:pPr>
            <a:r>
              <a:rPr lang="zh-CN" altLang="zh-CN" sz="1800" dirty="0"/>
              <a:t>① 界面左边是一个</a:t>
            </a:r>
            <a:r>
              <a:rPr lang="en-US" altLang="zh-CN" sz="1800" dirty="0" err="1"/>
              <a:t>QTableWidget</a:t>
            </a:r>
            <a:r>
              <a:rPr lang="zh-CN" altLang="zh-CN" sz="1800" dirty="0"/>
              <a:t>控件，用来显示登录的用户列表。</a:t>
            </a:r>
          </a:p>
          <a:p>
            <a:pPr indent="450850">
              <a:lnSpc>
                <a:spcPct val="150000"/>
              </a:lnSpc>
            </a:pPr>
            <a:r>
              <a:rPr lang="zh-CN" altLang="zh-CN" sz="1800" dirty="0"/>
              <a:t>② 右上部是一个</a:t>
            </a:r>
            <a:r>
              <a:rPr lang="en-US" altLang="zh-CN" sz="1800" dirty="0" err="1"/>
              <a:t>QTextBrowser</a:t>
            </a:r>
            <a:r>
              <a:rPr lang="zh-CN" altLang="zh-CN" sz="1800" dirty="0"/>
              <a:t>控件，主要用来显示用户的聊天记录。 </a:t>
            </a:r>
          </a:p>
          <a:p>
            <a:pPr indent="450850">
              <a:lnSpc>
                <a:spcPct val="150000"/>
              </a:lnSpc>
            </a:pPr>
            <a:r>
              <a:rPr lang="zh-CN" altLang="zh-CN" sz="1800" dirty="0"/>
              <a:t>③ 右下部是一个</a:t>
            </a:r>
            <a:r>
              <a:rPr lang="en-US" altLang="zh-CN" sz="1800" dirty="0" err="1"/>
              <a:t>QTextEdit</a:t>
            </a:r>
            <a:r>
              <a:rPr lang="zh-CN" altLang="zh-CN" sz="1800" dirty="0"/>
              <a:t>控件，用来输入要发送的聊天文本信息。</a:t>
            </a:r>
          </a:p>
          <a:p>
            <a:pPr indent="450850">
              <a:lnSpc>
                <a:spcPct val="150000"/>
              </a:lnSpc>
            </a:pPr>
            <a:r>
              <a:rPr lang="zh-CN" altLang="zh-CN" sz="1800" dirty="0"/>
              <a:t>④ 右区两个主要控件之间的一行分隔工具条用微信截图作为背景，其上隐藏（通过勾选其“</a:t>
            </a:r>
            <a:r>
              <a:rPr lang="en-US" altLang="zh-CN" sz="1800" dirty="0"/>
              <a:t>flat</a:t>
            </a:r>
            <a:r>
              <a:rPr lang="zh-CN" altLang="zh-CN" sz="1800" dirty="0"/>
              <a:t>”属性）放置了一个用于启动文件传输功能的按钮</a:t>
            </a:r>
            <a:r>
              <a:rPr lang="zh-CN" altLang="zh-CN" sz="1800" dirty="0" smtClean="0"/>
              <a:t>。</a:t>
            </a:r>
            <a:endParaRPr lang="zh-CN" altLang="zh-CN" sz="1800" dirty="0"/>
          </a:p>
        </p:txBody>
      </p:sp>
    </p:spTree>
    <p:extLst>
      <p:ext uri="{BB962C8B-B14F-4D97-AF65-F5344CB8AC3E}">
        <p14:creationId xmlns:p14="http://schemas.microsoft.com/office/powerpoint/2010/main" val="20096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40220"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53551"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82720"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05</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5756" y="923878"/>
            <a:ext cx="939645" cy="1112796"/>
          </a:xfrm>
          <a:prstGeom prst="rect">
            <a:avLst/>
          </a:prstGeom>
        </p:spPr>
      </p:pic>
      <p:sp>
        <p:nvSpPr>
          <p:cNvPr id="25" name="TextBox 5"/>
          <p:cNvSpPr txBox="1"/>
          <p:nvPr/>
        </p:nvSpPr>
        <p:spPr>
          <a:xfrm>
            <a:off x="4697727" y="3769701"/>
            <a:ext cx="2485400" cy="518595"/>
          </a:xfrm>
          <a:prstGeom prst="rect">
            <a:avLst/>
          </a:prstGeom>
          <a:noFill/>
        </p:spPr>
        <p:txBody>
          <a:bodyPr wrap="square" lIns="86863" tIns="43430" rIns="86863" bIns="43430" rtlCol="0">
            <a:spAutoFit/>
          </a:bodyPr>
          <a:lstStyle/>
          <a:p>
            <a:r>
              <a:rPr lang="zh-CN" altLang="zh-CN" sz="2800" b="1" dirty="0"/>
              <a:t>文件传输试验</a:t>
            </a:r>
            <a:endParaRPr lang="zh-CN" altLang="zh-CN" sz="2800" b="1" dirty="0"/>
          </a:p>
        </p:txBody>
      </p:sp>
    </p:spTree>
    <p:extLst>
      <p:ext uri="{BB962C8B-B14F-4D97-AF65-F5344CB8AC3E}">
        <p14:creationId xmlns:p14="http://schemas.microsoft.com/office/powerpoint/2010/main" val="88357017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文件传输试验</a:t>
            </a:r>
          </a:p>
        </p:txBody>
      </p:sp>
      <p:sp>
        <p:nvSpPr>
          <p:cNvPr id="3" name="TextBox 2"/>
          <p:cNvSpPr txBox="1"/>
          <p:nvPr/>
        </p:nvSpPr>
        <p:spPr>
          <a:xfrm>
            <a:off x="700644" y="1056904"/>
            <a:ext cx="10355283" cy="646331"/>
          </a:xfrm>
          <a:prstGeom prst="rect">
            <a:avLst/>
          </a:prstGeom>
          <a:noFill/>
        </p:spPr>
        <p:txBody>
          <a:bodyPr wrap="square" rtlCol="0">
            <a:spAutoFit/>
          </a:bodyPr>
          <a:lstStyle/>
          <a:p>
            <a:pPr indent="450850"/>
            <a:r>
              <a:rPr lang="zh-CN" altLang="zh-CN" sz="1800" dirty="0"/>
              <a:t>（</a:t>
            </a:r>
            <a:r>
              <a:rPr lang="en-US" altLang="zh-CN" sz="1800" dirty="0"/>
              <a:t>1</a:t>
            </a:r>
            <a:r>
              <a:rPr lang="zh-CN" altLang="zh-CN" sz="1800" dirty="0"/>
              <a:t>）在主界面用户列表中首先选中要为其发送文件的用户，如图</a:t>
            </a:r>
            <a:r>
              <a:rPr lang="en-US" altLang="zh-CN" sz="1800" dirty="0"/>
              <a:t>19.14</a:t>
            </a:r>
            <a:r>
              <a:rPr lang="zh-CN" altLang="zh-CN" sz="1800" dirty="0"/>
              <a:t>所示，然后单击</a:t>
            </a:r>
            <a:r>
              <a:rPr lang="en-US" altLang="zh-CN" sz="1800" dirty="0"/>
              <a:t> </a:t>
            </a:r>
            <a:r>
              <a:rPr lang="en-US" altLang="zh-CN" sz="1800" dirty="0" smtClean="0"/>
              <a:t>    </a:t>
            </a:r>
            <a:r>
              <a:rPr lang="zh-CN" altLang="zh-CN" sz="1800" dirty="0" smtClean="0"/>
              <a:t>（</a:t>
            </a:r>
            <a:r>
              <a:rPr lang="zh-CN" altLang="zh-CN" sz="1800" dirty="0"/>
              <a:t>传输文件）按钮打开“发送文件”对话框</a:t>
            </a:r>
            <a:r>
              <a:rPr lang="zh-CN" altLang="zh-CN" sz="1800" dirty="0" smtClean="0"/>
              <a:t>。</a:t>
            </a:r>
            <a:endParaRPr lang="zh-CN" altLang="zh-CN" sz="1800" dirty="0"/>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0830" y="1082688"/>
            <a:ext cx="284451" cy="29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19-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7962" y="1840078"/>
            <a:ext cx="5716196" cy="402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0107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文件传输试验</a:t>
            </a:r>
          </a:p>
        </p:txBody>
      </p:sp>
      <p:sp>
        <p:nvSpPr>
          <p:cNvPr id="3" name="TextBox 2"/>
          <p:cNvSpPr txBox="1"/>
          <p:nvPr/>
        </p:nvSpPr>
        <p:spPr>
          <a:xfrm>
            <a:off x="819397" y="1009403"/>
            <a:ext cx="10319658" cy="646331"/>
          </a:xfrm>
          <a:prstGeom prst="rect">
            <a:avLst/>
          </a:prstGeom>
          <a:noFill/>
        </p:spPr>
        <p:txBody>
          <a:bodyPr wrap="square" rtlCol="0">
            <a:spAutoFit/>
          </a:bodyPr>
          <a:lstStyle/>
          <a:p>
            <a:pPr indent="450850"/>
            <a:r>
              <a:rPr lang="zh-CN" altLang="zh-CN" sz="1800" dirty="0"/>
              <a:t>（</a:t>
            </a:r>
            <a:r>
              <a:rPr lang="en-US" altLang="zh-CN" sz="1800" dirty="0"/>
              <a:t>2</a:t>
            </a:r>
            <a:r>
              <a:rPr lang="zh-CN" altLang="zh-CN" sz="1800" dirty="0"/>
              <a:t>）“发送文件”对话框如图</a:t>
            </a:r>
            <a:r>
              <a:rPr lang="en-US" altLang="zh-CN" sz="1800" dirty="0"/>
              <a:t>19.15</a:t>
            </a:r>
            <a:r>
              <a:rPr lang="zh-CN" altLang="zh-CN" sz="1800" dirty="0"/>
              <a:t>所示。在该对话框中，用户应首先从本地机器上选择要传输的文件，然后单击“发送”按钮</a:t>
            </a:r>
            <a:r>
              <a:rPr lang="zh-CN" altLang="zh-CN" sz="1800" dirty="0" smtClean="0"/>
              <a:t>。</a:t>
            </a:r>
            <a:endParaRPr lang="zh-CN" altLang="zh-CN" sz="1800" dirty="0"/>
          </a:p>
        </p:txBody>
      </p:sp>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614" y="1929163"/>
            <a:ext cx="5747223" cy="3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4488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文件传输试验</a:t>
            </a:r>
          </a:p>
        </p:txBody>
      </p:sp>
      <p:sp>
        <p:nvSpPr>
          <p:cNvPr id="3" name="TextBox 2"/>
          <p:cNvSpPr txBox="1"/>
          <p:nvPr/>
        </p:nvSpPr>
        <p:spPr>
          <a:xfrm>
            <a:off x="795647" y="985652"/>
            <a:ext cx="10260280" cy="646331"/>
          </a:xfrm>
          <a:prstGeom prst="rect">
            <a:avLst/>
          </a:prstGeom>
          <a:noFill/>
        </p:spPr>
        <p:txBody>
          <a:bodyPr wrap="square" rtlCol="0">
            <a:spAutoFit/>
          </a:bodyPr>
          <a:lstStyle/>
          <a:p>
            <a:pPr indent="450850"/>
            <a:r>
              <a:rPr lang="zh-CN" altLang="zh-CN" sz="1800" dirty="0"/>
              <a:t>（</a:t>
            </a:r>
            <a:r>
              <a:rPr lang="en-US" altLang="zh-CN" sz="1800" dirty="0"/>
              <a:t>3</a:t>
            </a:r>
            <a:r>
              <a:rPr lang="zh-CN" altLang="zh-CN" sz="1800" dirty="0"/>
              <a:t>）这时，程序会使用</a:t>
            </a:r>
            <a:r>
              <a:rPr lang="en-US" altLang="zh-CN" sz="1800" dirty="0"/>
              <a:t>UDP</a:t>
            </a:r>
            <a:r>
              <a:rPr lang="zh-CN" altLang="zh-CN" sz="1800" dirty="0"/>
              <a:t>广播将文件名先发给接收端，接收端在收到发送文件的</a:t>
            </a:r>
            <a:r>
              <a:rPr lang="en-US" altLang="zh-CN" sz="1800" dirty="0"/>
              <a:t>UDP</a:t>
            </a:r>
            <a:r>
              <a:rPr lang="zh-CN" altLang="zh-CN" sz="1800" dirty="0"/>
              <a:t>消息时，会先弹出一个提示框，如图</a:t>
            </a:r>
            <a:r>
              <a:rPr lang="en-US" altLang="zh-CN" sz="1800" dirty="0"/>
              <a:t>19.16</a:t>
            </a:r>
            <a:r>
              <a:rPr lang="zh-CN" altLang="zh-CN" sz="1800" dirty="0"/>
              <a:t>所示，询问用户是否接收这个文件</a:t>
            </a:r>
            <a:r>
              <a:rPr lang="zh-CN" altLang="zh-CN" sz="1800" dirty="0" smtClean="0"/>
              <a:t>。</a:t>
            </a:r>
            <a:endParaRPr lang="zh-CN" altLang="zh-CN" sz="1800" dirty="0"/>
          </a:p>
        </p:txBody>
      </p:sp>
      <p:pic>
        <p:nvPicPr>
          <p:cNvPr id="1945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5704" y="1872488"/>
            <a:ext cx="5640779" cy="399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48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031325" cy="461665"/>
          </a:xfrm>
          <a:prstGeom prst="rect">
            <a:avLst/>
          </a:prstGeom>
        </p:spPr>
        <p:txBody>
          <a:bodyPr wrap="none">
            <a:spAutoFit/>
          </a:bodyPr>
          <a:lstStyle/>
          <a:p>
            <a:r>
              <a:rPr lang="zh-CN" altLang="zh-CN" sz="2400" b="1" dirty="0"/>
              <a:t>文件传输试验</a:t>
            </a:r>
          </a:p>
        </p:txBody>
      </p:sp>
      <p:sp>
        <p:nvSpPr>
          <p:cNvPr id="3" name="TextBox 2"/>
          <p:cNvSpPr txBox="1"/>
          <p:nvPr/>
        </p:nvSpPr>
        <p:spPr>
          <a:xfrm>
            <a:off x="783771" y="1021278"/>
            <a:ext cx="10331533" cy="923330"/>
          </a:xfrm>
          <a:prstGeom prst="rect">
            <a:avLst/>
          </a:prstGeom>
          <a:noFill/>
        </p:spPr>
        <p:txBody>
          <a:bodyPr wrap="square" rtlCol="0">
            <a:spAutoFit/>
          </a:bodyPr>
          <a:lstStyle/>
          <a:p>
            <a:pPr indent="450850"/>
            <a:r>
              <a:rPr lang="zh-CN" altLang="zh-CN" sz="1800" dirty="0"/>
              <a:t>（</a:t>
            </a:r>
            <a:r>
              <a:rPr lang="en-US" altLang="zh-CN" sz="1800" dirty="0"/>
              <a:t>4</a:t>
            </a:r>
            <a:r>
              <a:rPr lang="zh-CN" altLang="zh-CN" sz="1800" dirty="0"/>
              <a:t>）当打开文件并单击“发送”按钮后，服务器随即进入监听状态并使用</a:t>
            </a:r>
            <a:r>
              <a:rPr lang="en-US" altLang="zh-CN" sz="1800" dirty="0"/>
              <a:t>UDP</a:t>
            </a:r>
            <a:r>
              <a:rPr lang="zh-CN" altLang="zh-CN" sz="1800" dirty="0"/>
              <a:t>广播将要传输的文件名发送给接收端。如果接收端拒收该文件，则关闭服务器，否则进行正常的</a:t>
            </a:r>
            <a:r>
              <a:rPr lang="en-US" altLang="zh-CN" sz="1800" dirty="0"/>
              <a:t>TCP</a:t>
            </a:r>
            <a:r>
              <a:rPr lang="zh-CN" altLang="zh-CN" sz="1800" dirty="0"/>
              <a:t>数据传输。接收端完整收下文件后，弹出消息框提示文件接收完成，如图</a:t>
            </a:r>
            <a:r>
              <a:rPr lang="en-US" altLang="zh-CN" sz="1800" dirty="0"/>
              <a:t>19.17</a:t>
            </a:r>
            <a:r>
              <a:rPr lang="zh-CN" altLang="zh-CN" sz="1800" dirty="0"/>
              <a:t>所示</a:t>
            </a:r>
            <a:r>
              <a:rPr lang="zh-CN" altLang="zh-CN" sz="1800" dirty="0" smtClean="0"/>
              <a:t>。</a:t>
            </a:r>
            <a:endParaRPr lang="zh-CN" altLang="zh-CN" sz="1800"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639123676"/>
              </p:ext>
            </p:extLst>
          </p:nvPr>
        </p:nvGraphicFramePr>
        <p:xfrm>
          <a:off x="2467526" y="2125683"/>
          <a:ext cx="6404127" cy="2493819"/>
        </p:xfrm>
        <a:graphic>
          <a:graphicData uri="http://schemas.openxmlformats.org/presentationml/2006/ole">
            <mc:AlternateContent xmlns:mc="http://schemas.openxmlformats.org/markup-compatibility/2006">
              <mc:Choice xmlns:v="urn:schemas-microsoft-com:vml" Requires="v">
                <p:oleObj spid="_x0000_s20483" name="Visio" r:id="rId3" imgW="6166799" imgH="2408887" progId="Visio.Drawing.11">
                  <p:embed/>
                </p:oleObj>
              </mc:Choice>
              <mc:Fallback>
                <p:oleObj name="Visio" r:id="rId3" imgW="6166799" imgH="240888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526" y="2125683"/>
                        <a:ext cx="6404127" cy="2493819"/>
                      </a:xfrm>
                      <a:prstGeom prst="rect">
                        <a:avLst/>
                      </a:prstGeom>
                      <a:noFill/>
                    </p:spPr>
                  </p:pic>
                </p:oleObj>
              </mc:Fallback>
            </mc:AlternateContent>
          </a:graphicData>
        </a:graphic>
      </p:graphicFrame>
    </p:spTree>
    <p:extLst>
      <p:ext uri="{BB962C8B-B14F-4D97-AF65-F5344CB8AC3E}">
        <p14:creationId xmlns:p14="http://schemas.microsoft.com/office/powerpoint/2010/main" val="330994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3</a:t>
            </a:r>
            <a:r>
              <a:rPr lang="zh-CN" altLang="zh-CN" sz="2400" b="1" dirty="0"/>
              <a:t>．发送文件服务器</a:t>
            </a:r>
          </a:p>
        </p:txBody>
      </p:sp>
      <p:sp>
        <p:nvSpPr>
          <p:cNvPr id="3" name="矩形 2"/>
          <p:cNvSpPr/>
          <p:nvPr/>
        </p:nvSpPr>
        <p:spPr>
          <a:xfrm>
            <a:off x="1136845" y="934547"/>
            <a:ext cx="6364243" cy="369332"/>
          </a:xfrm>
          <a:prstGeom prst="rect">
            <a:avLst/>
          </a:prstGeom>
        </p:spPr>
        <p:txBody>
          <a:bodyPr wrap="none">
            <a:spAutoFit/>
          </a:bodyPr>
          <a:lstStyle/>
          <a:p>
            <a:r>
              <a:rPr lang="zh-CN" altLang="zh-CN" sz="1800" dirty="0"/>
              <a:t>用户之间传输文件时，发送方（服务器）界面如图</a:t>
            </a:r>
            <a:r>
              <a:rPr lang="en-US" altLang="zh-CN" sz="1800" dirty="0"/>
              <a:t>19.4</a:t>
            </a:r>
            <a:r>
              <a:rPr lang="zh-CN" altLang="zh-CN" sz="1800" dirty="0"/>
              <a:t>所示。</a:t>
            </a:r>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920" y="1519300"/>
            <a:ext cx="5952827" cy="323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783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6845" y="328908"/>
            <a:ext cx="2802370" cy="461665"/>
          </a:xfrm>
          <a:prstGeom prst="rect">
            <a:avLst/>
          </a:prstGeom>
        </p:spPr>
        <p:txBody>
          <a:bodyPr wrap="none">
            <a:spAutoFit/>
          </a:bodyPr>
          <a:lstStyle/>
          <a:p>
            <a:r>
              <a:rPr lang="en-US" altLang="zh-CN" sz="2400" b="1" dirty="0"/>
              <a:t>4</a:t>
            </a:r>
            <a:r>
              <a:rPr lang="zh-CN" altLang="zh-CN" sz="2400" b="1" dirty="0"/>
              <a:t>．接收文件客户端</a:t>
            </a:r>
          </a:p>
        </p:txBody>
      </p:sp>
      <p:sp>
        <p:nvSpPr>
          <p:cNvPr id="3" name="矩形 2"/>
          <p:cNvSpPr/>
          <p:nvPr/>
        </p:nvSpPr>
        <p:spPr>
          <a:xfrm>
            <a:off x="1136845" y="970174"/>
            <a:ext cx="6364243" cy="369332"/>
          </a:xfrm>
          <a:prstGeom prst="rect">
            <a:avLst/>
          </a:prstGeom>
        </p:spPr>
        <p:txBody>
          <a:bodyPr wrap="none">
            <a:spAutoFit/>
          </a:bodyPr>
          <a:lstStyle/>
          <a:p>
            <a:r>
              <a:rPr lang="zh-CN" altLang="zh-CN" sz="1800" dirty="0"/>
              <a:t>用户之间传输文件时，接收方（客户端）界面如图</a:t>
            </a:r>
            <a:r>
              <a:rPr lang="en-US" altLang="zh-CN" sz="1800" dirty="0"/>
              <a:t>19.5</a:t>
            </a:r>
            <a:r>
              <a:rPr lang="zh-CN" altLang="zh-CN" sz="1800" dirty="0"/>
              <a:t>所示。</a:t>
            </a:r>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138" y="1492478"/>
            <a:ext cx="6290231" cy="343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24395" y="4927480"/>
            <a:ext cx="10272156" cy="646331"/>
          </a:xfrm>
          <a:prstGeom prst="rect">
            <a:avLst/>
          </a:prstGeom>
          <a:noFill/>
        </p:spPr>
        <p:txBody>
          <a:bodyPr wrap="square" rtlCol="0">
            <a:spAutoFit/>
          </a:bodyPr>
          <a:lstStyle/>
          <a:p>
            <a:pPr indent="450850"/>
            <a:r>
              <a:rPr lang="zh-CN" altLang="zh-CN" sz="1800" dirty="0"/>
              <a:t>创建</a:t>
            </a:r>
            <a:r>
              <a:rPr lang="en-US" altLang="zh-CN" sz="1800" dirty="0" err="1"/>
              <a:t>Qt</a:t>
            </a:r>
            <a:r>
              <a:rPr lang="zh-CN" altLang="zh-CN" sz="1800" dirty="0"/>
              <a:t>桌面应用程序项目，项目名称为“</a:t>
            </a:r>
            <a:r>
              <a:rPr lang="en-US" altLang="zh-CN" sz="1800" dirty="0" err="1"/>
              <a:t>MyWeiXin</a:t>
            </a:r>
            <a:r>
              <a:rPr lang="zh-CN" altLang="zh-CN" sz="1800" dirty="0"/>
              <a:t>”，为使程序支持网络协议及</a:t>
            </a:r>
            <a:r>
              <a:rPr lang="en-US" altLang="zh-CN" sz="1800" dirty="0"/>
              <a:t>XML</a:t>
            </a:r>
            <a:r>
              <a:rPr lang="zh-CN" altLang="zh-CN" sz="1800" dirty="0"/>
              <a:t>文件读写，需要修改项目配置文件</a:t>
            </a:r>
            <a:r>
              <a:rPr lang="en-US" altLang="zh-CN" sz="1800" dirty="0">
                <a:hlinkClick r:id="rId3" action="ppaction://hlinkfile"/>
              </a:rPr>
              <a:t>MyWeiXin.pro</a:t>
            </a:r>
            <a:r>
              <a:rPr lang="zh-CN" altLang="zh-CN" sz="1800" dirty="0">
                <a:hlinkClick r:id="rId3" action="ppaction://hlinkfile"/>
              </a:rPr>
              <a:t>如下（加黑处为需要增加的语句</a:t>
            </a:r>
            <a:r>
              <a:rPr lang="zh-CN" altLang="zh-CN" sz="1800" dirty="0" smtClean="0">
                <a:hlinkClick r:id="rId3" action="ppaction://hlinkfile"/>
              </a:rPr>
              <a:t>）</a:t>
            </a:r>
            <a:r>
              <a:rPr lang="zh-CN" altLang="en-US" sz="1800" dirty="0">
                <a:hlinkClick r:id="rId3" action="ppaction://hlinkfile"/>
              </a:rPr>
              <a:t>。</a:t>
            </a:r>
            <a:endParaRPr lang="zh-CN" altLang="zh-CN" sz="1800" dirty="0"/>
          </a:p>
        </p:txBody>
      </p:sp>
    </p:spTree>
    <p:extLst>
      <p:ext uri="{BB962C8B-B14F-4D97-AF65-F5344CB8AC3E}">
        <p14:creationId xmlns:p14="http://schemas.microsoft.com/office/powerpoint/2010/main" val="160074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8103" y="278444"/>
            <a:ext cx="11224649" cy="6748788"/>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37" tIns="43415" rIns="86837" bIns="43415" rtlCol="0" anchor="ctr"/>
          <a:lstStyle/>
          <a:p>
            <a:pPr algn="ctr"/>
            <a:endParaRPr lang="zh-CN" altLang="en-US"/>
          </a:p>
        </p:txBody>
      </p:sp>
      <p:sp>
        <p:nvSpPr>
          <p:cNvPr id="21" name="矩形 20"/>
          <p:cNvSpPr/>
          <p:nvPr/>
        </p:nvSpPr>
        <p:spPr>
          <a:xfrm>
            <a:off x="5340220" y="1753577"/>
            <a:ext cx="1641353" cy="1794289"/>
          </a:xfrm>
          <a:prstGeom prst="rect">
            <a:avLst/>
          </a:prstGeom>
          <a:solidFill>
            <a:srgbClr val="6A4B2E"/>
          </a:solidFill>
          <a:ln>
            <a:no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2" name="矩形 21"/>
          <p:cNvSpPr/>
          <p:nvPr/>
        </p:nvSpPr>
        <p:spPr>
          <a:xfrm>
            <a:off x="4853551" y="1493102"/>
            <a:ext cx="1641353" cy="1794289"/>
          </a:xfrm>
          <a:prstGeom prst="rect">
            <a:avLst/>
          </a:prstGeom>
          <a:noFill/>
          <a:ln>
            <a:solidFill>
              <a:srgbClr val="6A4B2E"/>
            </a:solidFill>
          </a:ln>
        </p:spPr>
        <p:style>
          <a:lnRef idx="2">
            <a:schemeClr val="accent1">
              <a:shade val="50000"/>
            </a:schemeClr>
          </a:lnRef>
          <a:fillRef idx="1">
            <a:schemeClr val="accent1"/>
          </a:fillRef>
          <a:effectRef idx="0">
            <a:schemeClr val="accent1"/>
          </a:effectRef>
          <a:fontRef idx="minor">
            <a:schemeClr val="lt1"/>
          </a:fontRef>
        </p:style>
        <p:txBody>
          <a:bodyPr lIns="86863" tIns="43430" rIns="86863" bIns="43430" spcCol="0" rtlCol="0" anchor="ctr"/>
          <a:lstStyle/>
          <a:p>
            <a:pPr algn="ctr"/>
            <a:endParaRPr lang="zh-CN" altLang="en-US"/>
          </a:p>
        </p:txBody>
      </p:sp>
      <p:sp>
        <p:nvSpPr>
          <p:cNvPr id="23" name="TextBox 3"/>
          <p:cNvSpPr txBox="1"/>
          <p:nvPr/>
        </p:nvSpPr>
        <p:spPr>
          <a:xfrm>
            <a:off x="5482720" y="1849537"/>
            <a:ext cx="1498853" cy="1488092"/>
          </a:xfrm>
          <a:prstGeom prst="rect">
            <a:avLst/>
          </a:prstGeom>
          <a:noFill/>
        </p:spPr>
        <p:txBody>
          <a:bodyPr wrap="square" lIns="86863" tIns="43430" rIns="86863" bIns="43430" rtlCol="0">
            <a:spAutoFit/>
          </a:bodyPr>
          <a:lstStyle/>
          <a:p>
            <a:r>
              <a:rPr lang="en-US" altLang="zh-CN" sz="9100" b="1" dirty="0" smtClean="0">
                <a:solidFill>
                  <a:schemeClr val="bg1"/>
                </a:solidFill>
                <a:latin typeface="方正隶书简体" panose="02010601030101010101" pitchFamily="2" charset="-122"/>
                <a:ea typeface="方正隶书简体" panose="02010601030101010101" pitchFamily="2" charset="-122"/>
              </a:rPr>
              <a:t>02</a:t>
            </a:r>
            <a:endParaRPr lang="zh-CN" altLang="en-US" sz="9100" b="1" dirty="0">
              <a:solidFill>
                <a:schemeClr val="bg1"/>
              </a:solidFill>
              <a:latin typeface="方正隶书简体" panose="02010601030101010101" pitchFamily="2" charset="-122"/>
              <a:ea typeface="方正隶书简体" panose="02010601030101010101" pitchFamily="2"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5756" y="923878"/>
            <a:ext cx="939645" cy="1112796"/>
          </a:xfrm>
          <a:prstGeom prst="rect">
            <a:avLst/>
          </a:prstGeom>
        </p:spPr>
      </p:pic>
      <p:sp>
        <p:nvSpPr>
          <p:cNvPr id="25" name="TextBox 5"/>
          <p:cNvSpPr txBox="1"/>
          <p:nvPr/>
        </p:nvSpPr>
        <p:spPr>
          <a:xfrm>
            <a:off x="4713946" y="3839975"/>
            <a:ext cx="3206338" cy="518595"/>
          </a:xfrm>
          <a:prstGeom prst="rect">
            <a:avLst/>
          </a:prstGeom>
          <a:noFill/>
        </p:spPr>
        <p:txBody>
          <a:bodyPr wrap="square" lIns="86863" tIns="43430" rIns="86863" bIns="43430" rtlCol="0">
            <a:spAutoFit/>
          </a:bodyPr>
          <a:lstStyle/>
          <a:p>
            <a:r>
              <a:rPr lang="zh-CN" altLang="zh-CN" sz="2800" b="1" dirty="0"/>
              <a:t>登录对话框设计</a:t>
            </a:r>
          </a:p>
        </p:txBody>
      </p:sp>
    </p:spTree>
    <p:extLst>
      <p:ext uri="{BB962C8B-B14F-4D97-AF65-F5344CB8AC3E}">
        <p14:creationId xmlns:p14="http://schemas.microsoft.com/office/powerpoint/2010/main" val="2955681049"/>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4*#ppt_w"/>
                                          </p:val>
                                        </p:tav>
                                        <p:tav tm="100000">
                                          <p:val>
                                            <p:strVal val="#ppt_w"/>
                                          </p:val>
                                        </p:tav>
                                      </p:tavLst>
                                    </p:anim>
                                    <p:anim calcmode="lin" valueType="num">
                                      <p:cBhvr>
                                        <p:cTn id="13" dur="500" fill="hold"/>
                                        <p:tgtEl>
                                          <p:spTgt spid="2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756</TotalTime>
  <Words>4757</Words>
  <Application>Microsoft Office PowerPoint</Application>
  <PresentationFormat>自定义</PresentationFormat>
  <Paragraphs>627</Paragraphs>
  <Slides>64</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64</vt:i4>
      </vt:variant>
    </vt:vector>
  </HeadingPairs>
  <TitlesOfParts>
    <vt:vector size="67" baseType="lpstr">
      <vt:lpstr>Office 主题​​</vt:lpstr>
      <vt:lpstr>Visio</vt:lpstr>
      <vt:lpstr>Microsoft Office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SkyUser</cp:lastModifiedBy>
  <cp:revision>31</cp:revision>
  <dcterms:created xsi:type="dcterms:W3CDTF">2017-04-19T11:17:17Z</dcterms:created>
  <dcterms:modified xsi:type="dcterms:W3CDTF">2019-03-29T07:21:55Z</dcterms:modified>
</cp:coreProperties>
</file>